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333" r:id="rId4"/>
    <p:sldId id="256" r:id="rId5"/>
    <p:sldId id="335" r:id="rId6"/>
    <p:sldId id="334" r:id="rId7"/>
    <p:sldId id="261" r:id="rId8"/>
    <p:sldId id="285" r:id="rId9"/>
    <p:sldId id="336" r:id="rId10"/>
    <p:sldId id="287" r:id="rId11"/>
    <p:sldId id="319" r:id="rId12"/>
    <p:sldId id="286" r:id="rId13"/>
    <p:sldId id="273" r:id="rId14"/>
    <p:sldId id="321" r:id="rId15"/>
    <p:sldId id="320" r:id="rId16"/>
    <p:sldId id="311" r:id="rId17"/>
    <p:sldId id="322" r:id="rId18"/>
    <p:sldId id="337" r:id="rId19"/>
    <p:sldId id="338" r:id="rId20"/>
    <p:sldId id="277" r:id="rId21"/>
    <p:sldId id="278" r:id="rId22"/>
    <p:sldId id="276" r:id="rId23"/>
    <p:sldId id="339" r:id="rId24"/>
    <p:sldId id="279" r:id="rId25"/>
    <p:sldId id="26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83"/>
    <p:restoredTop sz="94662"/>
  </p:normalViewPr>
  <p:slideViewPr>
    <p:cSldViewPr snapToGrid="0" snapToObjects="1">
      <p:cViewPr varScale="1">
        <p:scale>
          <a:sx n="73" d="100"/>
          <a:sy n="73" d="100"/>
        </p:scale>
        <p:origin x="22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7115227008099"/>
          <c:y val="5.4744164143767801E-2"/>
          <c:w val="0.45702797815326601"/>
          <c:h val="0.879207145384387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A-AA4A-86AE-2ABCDA549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A-AA4A-86AE-2ABCDA549792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A-AA4A-86AE-2ABCDA5497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AA-AA4A-86AE-2ABCDA5497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AA-AA4A-86AE-2ABCDA5497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AA-AA4A-86AE-2ABCDA5497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AA-AA4A-86AE-2ABCDA5497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AA-AA4A-86AE-2ABCDA54979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EAA-AA4A-86AE-2ABCDA549792}"/>
              </c:ext>
            </c:extLst>
          </c:dPt>
          <c:dLbls>
            <c:dLbl>
              <c:idx val="2"/>
              <c:layout>
                <c:manualLayout>
                  <c:x val="2.1667229476652498E-2"/>
                  <c:y val="-5.87123765219160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1805906170299"/>
                      <c:h val="6.428052298003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AA-AA4A-86AE-2ABCDA549792}"/>
                </c:ext>
              </c:extLst>
            </c:dLbl>
            <c:dLbl>
              <c:idx val="3"/>
              <c:layout>
                <c:manualLayout>
                  <c:x val="3.1473461591388599E-2"/>
                  <c:y val="9.5432255061367703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AA-AA4A-86AE-2ABCDA549792}"/>
                </c:ext>
              </c:extLst>
            </c:dLbl>
            <c:dLbl>
              <c:idx val="4"/>
              <c:layout>
                <c:manualLayout>
                  <c:x val="1.20683525291459E-2"/>
                  <c:y val="7.756563181132990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23098191477801"/>
                      <c:h val="6.6564052115855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AA-AA4A-86AE-2ABCDA549792}"/>
                </c:ext>
              </c:extLst>
            </c:dLbl>
            <c:dLbl>
              <c:idx val="5"/>
              <c:layout>
                <c:manualLayout>
                  <c:x val="1.9551971940595398E-3"/>
                  <c:y val="9.1883813054551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5812998985098"/>
                      <c:h val="7.11652630350174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AA-AA4A-86AE-2ABCDA549792}"/>
                </c:ext>
              </c:extLst>
            </c:dLbl>
            <c:dLbl>
              <c:idx val="6"/>
              <c:layout>
                <c:manualLayout>
                  <c:x val="4.3687831609757104E-3"/>
                  <c:y val="8.933257414467489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27471906075401"/>
                      <c:h val="6.6564052115855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EAA-AA4A-86AE-2ABCDA549792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377D72E4-D6BF-44F0-BA15-2C42EEC309D7}" type="CATEGORYNAME">
                      <a:rPr lang="zh-CN" altLang="en-US"/>
                      <a:pPr/>
                      <a:t>[类别名称]</a:t>
                    </a:fld>
                    <a:r>
                      <a:t>,</a:t>
                    </a:r>
                    <a:fld id="{73B3BAAC-6E41-45A1-8D85-828DEF8E80EF}" type="VALUE">
                      <a:rPr lang="zh-CN" altLang="en-US"/>
                      <a:pPr/>
                      <a:t>[值]</a:t>
                    </a:fld>
                    <a:endParaRPr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AA-AA4A-86AE-2ABCDA549792}"/>
                </c:ext>
              </c:extLst>
            </c:dLbl>
            <c:dLbl>
              <c:idx val="8"/>
              <c:layout>
                <c:manualLayout>
                  <c:x val="-4.8054474973846699E-3"/>
                  <c:y val="8.4116705921127302E-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AA-AA4A-86AE-2ABCDA549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/>
              <a:lstStyle/>
              <a:p>
                <a:pPr algn="l">
                  <a:defRPr lang="zh-CN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charset="0"/>
                  </a:defRPr>
                </a:pPr>
                <a:endParaRPr lang="zh-CN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儿童盲</c:v>
                </c:pt>
                <c:pt idx="1">
                  <c:v>未确定</c:v>
                </c:pt>
                <c:pt idx="2">
                  <c:v>糖尿病视网膜病变</c:v>
                </c:pt>
                <c:pt idx="3">
                  <c:v>角膜混浊</c:v>
                </c:pt>
                <c:pt idx="4">
                  <c:v>沙眼</c:v>
                </c:pt>
                <c:pt idx="5">
                  <c:v>年龄相关性黄斑变性</c:v>
                </c:pt>
                <c:pt idx="6">
                  <c:v>青光眼</c:v>
                </c:pt>
                <c:pt idx="7">
                  <c:v>屈光不正</c:v>
                </c:pt>
                <c:pt idx="8">
                  <c:v>白内障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0.01</c:v>
                </c:pt>
                <c:pt idx="1">
                  <c:v>0.18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0.05</c:v>
                </c:pt>
                <c:pt idx="6">
                  <c:v>0.02</c:v>
                </c:pt>
                <c:pt idx="7">
                  <c:v>0.42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EAA-AA4A-86AE-2ABCDA5497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000" b="1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" panose="020B0503020204020204" charset="-122"/>
              </a:rPr>
              <a:t>2020/11/17</a:t>
            </a:fld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" panose="020B0503020204020204" charset="-122"/>
              </a:rPr>
              <a:t>‹#›</a:t>
            </a:fld>
            <a:endParaRPr lang="zh-CN" altLang="en-US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C13FB70E-683D-DA41-B368-FE8A299DEA83}" type="datetimeFigureOut">
              <a:rPr kumimoji="1" lang="zh-CN" altLang="en-US" smtClean="0"/>
              <a:t>2020/11/17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D843D54F-D959-1C45-82A6-BD9423B78C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Picture 4" descr="D:\工作文件\宫颈癌项目\主形象\青少年健康教育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28" y="-1"/>
            <a:ext cx="12212728" cy="6870501"/>
          </a:xfrm>
          <a:prstGeom prst="rect">
            <a:avLst/>
          </a:prstGeom>
          <a:noFill/>
        </p:spPr>
      </p:pic>
      <p:sp>
        <p:nvSpPr>
          <p:cNvPr id="5" name="标题 1"/>
          <p:cNvSpPr txBox="1"/>
          <p:nvPr/>
        </p:nvSpPr>
        <p:spPr>
          <a:xfrm>
            <a:off x="234629" y="-238"/>
            <a:ext cx="6869708" cy="816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kern="2000" spc="1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charset="0"/>
              </a:rPr>
              <a:t>健康中国我行动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2457456" y="634767"/>
            <a:ext cx="8548910" cy="61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——</a:t>
            </a:r>
            <a:r>
              <a:rPr lang="zh-CN" altLang="en-US" sz="3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青少年健康教育公益项目</a:t>
            </a:r>
          </a:p>
        </p:txBody>
      </p:sp>
      <p:pic>
        <p:nvPicPr>
          <p:cNvPr id="9" name="Picture 5" descr="D:\工作文件\宫颈癌项目\主形象\青少年健康教育16+9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1581" y="503659"/>
            <a:ext cx="578850" cy="57885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1529715" y="2921168"/>
            <a:ext cx="9043670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charset="0"/>
              </a:rPr>
              <a:t>青少年近视防控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34315" y="1363980"/>
            <a:ext cx="11634470" cy="0"/>
          </a:xfrm>
          <a:prstGeom prst="line">
            <a:avLst/>
          </a:prstGeom>
          <a:ln w="44450">
            <a:solidFill>
              <a:srgbClr val="D85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7911D13-B74F-F14C-A546-6A7082165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047" y="492926"/>
            <a:ext cx="576000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6230" y="884555"/>
            <a:ext cx="65024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四、近视的原因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40485" y="1529715"/>
            <a:ext cx="9144000" cy="438594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269659" y="3859530"/>
            <a:ext cx="5616784" cy="5219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cap="all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猜一猜：这三个宝宝谁最易患近视？</a:t>
            </a:r>
          </a:p>
        </p:txBody>
      </p:sp>
      <p:graphicFrame>
        <p:nvGraphicFramePr>
          <p:cNvPr id="12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354081" y="4595867"/>
          <a:ext cx="5040559" cy="1647524"/>
        </p:xfrm>
        <a:graphic>
          <a:graphicData uri="http://schemas.openxmlformats.org/drawingml/2006/table">
            <a:tbl>
              <a:tblPr/>
              <a:tblGrid>
                <a:gridCol w="252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0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父母近视情况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子女近视患病率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(%)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无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6.3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一方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18.2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双方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Calibri" panose="020F0502020204030204" charset="0"/>
                        </a:rPr>
                        <a:t>32.9</a:t>
                      </a:r>
                    </a:p>
                  </a:txBody>
                  <a:tcPr marL="9525" marR="9525" marT="793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8"/>
          <p:cNvGrpSpPr/>
          <p:nvPr/>
        </p:nvGrpSpPr>
        <p:grpSpPr bwMode="auto">
          <a:xfrm>
            <a:off x="1355410" y="4579197"/>
            <a:ext cx="2998787" cy="1334823"/>
            <a:chOff x="0" y="0"/>
            <a:chExt cx="1889" cy="1009"/>
          </a:xfrm>
        </p:grpSpPr>
        <p:grpSp>
          <p:nvGrpSpPr>
            <p:cNvPr id="5" name="Group 9"/>
            <p:cNvGrpSpPr/>
            <p:nvPr/>
          </p:nvGrpSpPr>
          <p:grpSpPr bwMode="auto">
            <a:xfrm>
              <a:off x="0" y="90"/>
              <a:ext cx="1889" cy="919"/>
              <a:chOff x="0" y="0"/>
              <a:chExt cx="1926" cy="937"/>
            </a:xfrm>
          </p:grpSpPr>
          <p:sp>
            <p:nvSpPr>
              <p:cNvPr id="28709" name="Oval 31"/>
              <p:cNvSpPr>
                <a:spLocks noChangeArrowheads="1"/>
              </p:cNvSpPr>
              <p:nvPr/>
            </p:nvSpPr>
            <p:spPr bwMode="auto">
              <a:xfrm>
                <a:off x="21" y="30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004A4A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b="0">
                  <a:cs typeface="Calibri" panose="020F0502020204030204" charset="0"/>
                </a:endParaRPr>
              </a:p>
            </p:txBody>
          </p:sp>
          <p:sp>
            <p:nvSpPr>
              <p:cNvPr id="28710" name="Oval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8ED2D2"/>
                  </a:gs>
                  <a:gs pos="100000">
                    <a:schemeClr val="hlink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b="0">
                  <a:cs typeface="Calibri" panose="020F0502020204030204" charset="0"/>
                </a:endParaRPr>
              </a:p>
            </p:txBody>
          </p:sp>
        </p:grpSp>
        <p:sp>
          <p:nvSpPr>
            <p:cNvPr id="28705" name="Oval 33"/>
            <p:cNvSpPr>
              <a:spLocks noChangeArrowheads="1"/>
            </p:cNvSpPr>
            <p:nvPr/>
          </p:nvSpPr>
          <p:spPr bwMode="auto">
            <a:xfrm>
              <a:off x="89" y="0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0">
                <a:cs typeface="Calibri" panose="020F0502020204030204" charset="0"/>
              </a:endParaRPr>
            </a:p>
          </p:txBody>
        </p:sp>
        <p:sp>
          <p:nvSpPr>
            <p:cNvPr id="28706" name="Oval 34"/>
            <p:cNvSpPr>
              <a:spLocks noChangeArrowheads="1"/>
            </p:cNvSpPr>
            <p:nvPr/>
          </p:nvSpPr>
          <p:spPr bwMode="auto">
            <a:xfrm>
              <a:off x="111" y="5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rgbClr val="E7F4F5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0">
                <a:cs typeface="Calibri" panose="020F0502020204030204" charset="0"/>
              </a:endParaRPr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auto">
            <a:xfrm>
              <a:off x="128" y="13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94B1B4"/>
                </a:gs>
                <a:gs pos="100000">
                  <a:schemeClr val="accent1">
                    <a:alpha val="48000"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0">
                <a:cs typeface="Calibri" panose="020F0502020204030204" charset="0"/>
              </a:endParaRPr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auto">
            <a:xfrm>
              <a:off x="211" y="3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1">
                    <a:alpha val="37999"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0">
                <a:cs typeface="Calibri" panose="020F050202020403020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2472" y="4814675"/>
            <a:ext cx="18716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charset="0"/>
              </a:rPr>
              <a:t>遗传因素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Calibri" panose="020F0502020204030204" charset="0"/>
            </a:endParaRPr>
          </a:p>
        </p:txBody>
      </p:sp>
      <p:pic>
        <p:nvPicPr>
          <p:cNvPr id="21" name="图片 20" descr="一家三口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883" y="1843306"/>
            <a:ext cx="1891928" cy="189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 descr="一家三口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1587" y="1915314"/>
            <a:ext cx="1819920" cy="18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1707" y="3139450"/>
            <a:ext cx="8048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FF0000"/>
                </a:solidFill>
                <a:cs typeface="Calibri" panose="020F0502020204030204" charset="0"/>
              </a:rPr>
              <a:t>+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022187" y="1843306"/>
            <a:ext cx="2275681" cy="2094944"/>
            <a:chOff x="6156176" y="697260"/>
            <a:chExt cx="2693882" cy="2382976"/>
          </a:xfrm>
        </p:grpSpPr>
        <p:grpSp>
          <p:nvGrpSpPr>
            <p:cNvPr id="28" name="组合 27"/>
            <p:cNvGrpSpPr/>
            <p:nvPr/>
          </p:nvGrpSpPr>
          <p:grpSpPr>
            <a:xfrm>
              <a:off x="6156176" y="697260"/>
              <a:ext cx="2693882" cy="2382976"/>
              <a:chOff x="6228184" y="769268"/>
              <a:chExt cx="2693882" cy="2382976"/>
            </a:xfrm>
          </p:grpSpPr>
          <p:pic>
            <p:nvPicPr>
              <p:cNvPr id="25" name="图片 24" descr="一家三口4.jpg"/>
              <p:cNvPicPr>
                <a:picLocks noChangeAspect="1"/>
              </p:cNvPicPr>
              <p:nvPr/>
            </p:nvPicPr>
            <p:blipFill>
              <a:blip r:embed="rId6" cstate="print"/>
              <a:srcRect t="5699" r="39452"/>
              <a:stretch>
                <a:fillRect/>
              </a:stretch>
            </p:blipFill>
            <p:spPr>
              <a:xfrm>
                <a:off x="6228184" y="769268"/>
                <a:ext cx="1512168" cy="23829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1236" name="Picture 4" descr="https://c-ssl.duitang.com/uploads/item/201909/18/20190918221505_PrwJa.thumb.700_0.jpe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20000" contrast="20000"/>
              </a:blip>
              <a:srcRect l="57672" t="25939"/>
              <a:stretch>
                <a:fillRect/>
              </a:stretch>
            </p:blipFill>
            <p:spPr bwMode="auto">
              <a:xfrm>
                <a:off x="7706526" y="902227"/>
                <a:ext cx="1215540" cy="2160240"/>
              </a:xfrm>
              <a:prstGeom prst="rect">
                <a:avLst/>
              </a:prstGeom>
              <a:noFill/>
            </p:spPr>
          </p:pic>
        </p:grpSp>
        <p:pic>
          <p:nvPicPr>
            <p:cNvPr id="351239" name="Picture 7" descr="D:\我的文档\My Pictures\一家三口4.jpg"/>
            <p:cNvPicPr>
              <a:picLocks noChangeAspect="1" noChangeArrowheads="1"/>
            </p:cNvPicPr>
            <p:nvPr/>
          </p:nvPicPr>
          <p:blipFill>
            <a:blip r:embed="rId8" cstate="print"/>
            <a:srcRect l="46414" t="82866" r="20801" b="2801"/>
            <a:stretch>
              <a:fillRect/>
            </a:stretch>
          </p:blipFill>
          <p:spPr bwMode="auto">
            <a:xfrm rot="11833648">
              <a:off x="7479246" y="734600"/>
              <a:ext cx="1311541" cy="573394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54035" y="3211458"/>
            <a:ext cx="10541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FF0000"/>
                </a:solidFill>
                <a:cs typeface="Calibri" panose="020F0502020204030204" charset="0"/>
              </a:rPr>
              <a:t>++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662430"/>
            <a:ext cx="9144000" cy="414401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小学生应达到10小时，初中生9小时，高中生8小时。居家学习时，应避免晚睡晚起，以减少对生物钟的干扰。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不挑食、偏食，少吃甜食和油炸食品。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注意补充富含蛋白质的食物，保证每天一个鸡蛋，一杯牛奶；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多吃新鲜的蔬菜瓜果，尤其是</a:t>
            </a:r>
            <a:r>
              <a:rPr lang="zh-CN" altLang="en-US" sz="20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深色蔬菜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，常吃富含维生素A的食物，如胡萝卜、菠菜、动物肝脏等。体内铬、锌、钙等微量元素缺乏，亦是导致近视的因素之一，因此，要注意补充含微量元素多的食物，多吃一些</a:t>
            </a:r>
            <a:r>
              <a:rPr lang="zh-CN" altLang="en-US" sz="20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粗杂粮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可以让妈妈做一些杂粮饭，比如糙米饭、二米饭等，用紫薯、玉米等替换一下米饭、馒头等细粮。零食上我们可以选择无添加的坚果代替我们爱吃的糖果、辣条等。用豆浆、牛奶、气泡水等代替爱喝的含糖饮料。这一点一滴的改变都是在进步哟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5750" y="896620"/>
            <a:ext cx="10382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五、近视的预防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充足睡眠，营养均衡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~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662430"/>
            <a:ext cx="9144000" cy="233362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一尺    一寸   一拳头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桌椅高度也要随时调试，适合自己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~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不在走路时、吃饭时、卧床时、晃动的车厢内、光线暗弱或阳光直射等情况下看书或使用电子产品。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每天坚持做眼保健操，做眼保健操时应注意</a:t>
            </a:r>
            <a:r>
              <a:rPr lang="zh-CN" altLang="en-US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双手干净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，做到穴位准确、手法正确、力度适当。可以自己设置闹钟，即使不在学校也要养成每天做眼保健操的好习惯！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5750" y="862965"/>
            <a:ext cx="10382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五、近视的预防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良好的坐姿和用眼习惯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662430"/>
            <a:ext cx="9909810" cy="414401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优先选择大屏幕来观看，并注意保持适当距离，建议的优先顺序为投影仪、电视、电脑、平板电脑，最后为手机。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遵循“20-20-20”口诀：看屏幕20分钟后，要抬头眺望6米外（20英尺）远处至少20秒钟以上。连续视屏时间超过30～40分钟，至少休息10分钟，做些运动、远眺或家务劳动，缓解眼疲劳。尽量控制减少非学习目的使用电子产品的时间和频次。年龄越小，连续使用电子产品的时间应越短。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玩网游的小朋友越来越多了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~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篮球、羽毛球、跳绳都是更好的选择，现实世界才更有意思我们要不断开阔自己的眼界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~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上学习期间，增加活动性休息时间不仅可以放松睫状肌、减缓眼疲劳，还可以减缓大脑的疲劳、提高学习效率、缓解紧张情绪：视屏学习过程中，有意识地稍用力闭眼、睁眼，上下左右转动眼球，放松眼睛；线上学习之余伸展腰臂，可在室内走动、做体操、下蹲运动、仰卧起坐等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61620" y="895985"/>
            <a:ext cx="110070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五、近视的预防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减少视屏时间，不要沉迷网游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~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7805" y="995680"/>
            <a:ext cx="9886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五、近视的预防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户外活动很重要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~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167765" y="1640523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40000"/>
              </a:lnSpc>
              <a:spcBef>
                <a:spcPts val="600"/>
              </a:spcBef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要保证有足够、有效的户外活动时间：每天平均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小时左右、每周累积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小时左右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40000"/>
              </a:lnSpc>
              <a:spcBef>
                <a:spcPts val="600"/>
              </a:spcBef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户外活动可间歇进行，可以增加户外活动的次数和方式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800100" lvl="1" indent="-342900" algn="l">
              <a:lnSpc>
                <a:spcPct val="140000"/>
              </a:lnSpc>
              <a:spcBef>
                <a:spcPts val="600"/>
              </a:spcBef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如增加白天的课外活动、在户外上课、课间休息走出教室，上学和放学步行等。减少久坐不动行为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~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40000"/>
              </a:lnSpc>
              <a:spcBef>
                <a:spcPts val="600"/>
              </a:spcBef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疫情常态化在家期间，也要保证运动哦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~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可以做些家务、去小区里跳操等</a:t>
            </a:r>
          </a:p>
          <a:p>
            <a:pPr marL="342900" indent="-342900" algn="l">
              <a:lnSpc>
                <a:spcPct val="140000"/>
              </a:lnSpc>
              <a:spcBef>
                <a:spcPts val="600"/>
              </a:spcBef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同时要做好紫外线损伤防护</a:t>
            </a:r>
          </a:p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0970" y="841375"/>
            <a:ext cx="9886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五、近视的预防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定期监测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~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178560" y="1791018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平时要积极关注自身视力状况，自我感觉视力发生明显变化时，及时告知家长和教师，并尽早到专业机构进行检查。做到早发现、早诊断、早矫正，防止近视进一步加重。</a:t>
            </a: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体检的时候，我们不要看到自己是5.0就觉得万事大吉，保护好我们的眼睛是一直要维持的习惯。我们每年要常规进行眼科检查以及时发现并处理并发症。同学们可经常自我监测视力。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9195" y="969645"/>
            <a:ext cx="8370570" cy="8299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sz="24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全国首创亲子爱眼健身操：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舒缓、协调和活动全身肢体和关节，增强自身抵抗力，让眼睛活动锻炼和放松休息。</a:t>
            </a:r>
          </a:p>
        </p:txBody>
      </p:sp>
      <p:pic>
        <p:nvPicPr>
          <p:cNvPr id="3" name="图片 2" descr="少儿健身体操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9590"/>
            <a:ext cx="3234055" cy="4896485"/>
          </a:xfrm>
          <a:prstGeom prst="rect">
            <a:avLst/>
          </a:prstGeom>
        </p:spPr>
      </p:pic>
      <p:pic>
        <p:nvPicPr>
          <p:cNvPr id="4" name="图片 3" descr="少儿太极推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7480" y="1981200"/>
            <a:ext cx="2993390" cy="4531995"/>
          </a:xfrm>
          <a:prstGeom prst="rect">
            <a:avLst/>
          </a:prstGeom>
        </p:spPr>
      </p:pic>
      <p:pic>
        <p:nvPicPr>
          <p:cNvPr id="5" name="图片 4" descr="少儿体育舞蹈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1240" y="2167255"/>
            <a:ext cx="2747645" cy="4159885"/>
          </a:xfrm>
          <a:prstGeom prst="rect">
            <a:avLst/>
          </a:prstGeom>
        </p:spPr>
      </p:pic>
      <p:pic>
        <p:nvPicPr>
          <p:cNvPr id="6" name="图片 5" descr="少儿艺术体操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5055" y="2336165"/>
            <a:ext cx="2335530" cy="3536950"/>
          </a:xfrm>
          <a:prstGeom prst="rect">
            <a:avLst/>
          </a:prstGeom>
        </p:spPr>
      </p:pic>
      <p:pic>
        <p:nvPicPr>
          <p:cNvPr id="7" name="图片 6" descr="无标题1"/>
          <p:cNvPicPr>
            <a:picLocks noChangeAspect="1"/>
          </p:cNvPicPr>
          <p:nvPr/>
        </p:nvPicPr>
        <p:blipFill>
          <a:blip r:embed="rId7" cstate="print"/>
          <a:srcRect l="14049" t="19883"/>
          <a:stretch>
            <a:fillRect/>
          </a:stretch>
        </p:blipFill>
        <p:spPr>
          <a:xfrm>
            <a:off x="4662805" y="2372360"/>
            <a:ext cx="6483985" cy="3464560"/>
          </a:xfrm>
          <a:prstGeom prst="rect">
            <a:avLst/>
          </a:prstGeom>
        </p:spPr>
      </p:pic>
      <p:pic>
        <p:nvPicPr>
          <p:cNvPr id="15" name="图片 14" descr="无标题3"/>
          <p:cNvPicPr>
            <a:picLocks noChangeAspect="1"/>
          </p:cNvPicPr>
          <p:nvPr/>
        </p:nvPicPr>
        <p:blipFill>
          <a:blip r:embed="rId8" cstate="print"/>
          <a:srcRect t="19916" r="4806"/>
          <a:stretch>
            <a:fillRect/>
          </a:stretch>
        </p:blipFill>
        <p:spPr>
          <a:xfrm>
            <a:off x="6348095" y="2619375"/>
            <a:ext cx="5855970" cy="325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" y="710565"/>
            <a:ext cx="9261475" cy="579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9558020" y="1642110"/>
            <a:ext cx="2518410" cy="267652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加强视力健康管理之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自我管理：从小养成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自己是健康第一管理人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”的理念，掌握爱眼护眼知识和技能。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899795"/>
            <a:ext cx="6245225" cy="727075"/>
          </a:xfrm>
        </p:spPr>
        <p:txBody>
          <a:bodyPr>
            <a:noAutofit/>
          </a:bodyPr>
          <a:lstStyle/>
          <a:p>
            <a:r>
              <a:rPr kumimoji="1" lang="zh-CN" altLang="en-US" sz="3600" b="1">
                <a:latin typeface="微软雅黑" panose="020B0503020204020204" charset="-122"/>
                <a:ea typeface="微软雅黑" panose="020B0503020204020204" charset="-122"/>
              </a:rPr>
              <a:t>六、常见误区</a:t>
            </a:r>
            <a:r>
              <a:rPr kumimoji="1" lang="en-US" altLang="zh-CN" sz="36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假性近视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523931" y="1758463"/>
            <a:ext cx="7272808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0500" indent="-190500" algn="l" defTabSz="10160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821E36"/>
              </a:buClr>
              <a:buFont typeface="Wingdings" panose="05000000000000000000" pitchFamily="2" charset="2"/>
              <a:buChar char="Ø"/>
              <a:defRPr sz="20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47700" indent="-179705" algn="l" defTabSz="1016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821E36"/>
              </a:buClr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52500" indent="-190500" algn="l" defTabSz="1016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821E36"/>
              </a:buClr>
              <a:buFont typeface="Calibri" panose="020F0502020204030204" charset="0"/>
              <a:buChar char="—"/>
              <a:defRPr sz="20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778000" indent="-254000" algn="l" defTabSz="1016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821E36"/>
              </a:buClr>
              <a:buFont typeface="Arial" panose="020B0604020202020204" pitchFamily="34" charset="0"/>
              <a:buChar char="–"/>
              <a:defRPr sz="1335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286000" indent="-254000" algn="l" defTabSz="1016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821E36"/>
              </a:buClr>
              <a:buFont typeface="Arial" panose="020B0604020202020204" pitchFamily="34" charset="0"/>
              <a:buChar char="»"/>
              <a:defRPr sz="1335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794000" indent="-254000" algn="l" defTabSz="1016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000" indent="-254000" algn="l" defTabSz="1016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000" indent="-254000" algn="l" defTabSz="1016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000" indent="-254000" algn="l" defTabSz="1016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b="0" dirty="0">
                <a:cs typeface="Calibri" panose="020F0502020204030204" charset="0"/>
              </a:rPr>
              <a:t>所谓“假性近视” 的本质是眼的调节功能问题</a:t>
            </a:r>
            <a:endParaRPr lang="en-US" altLang="zh-CN" sz="2400" b="0" dirty="0">
              <a:cs typeface="Calibri" panose="020F0502020204030204" charset="0"/>
            </a:endParaRPr>
          </a:p>
          <a:p>
            <a:pPr eaLnBrk="1" hangingPunct="1"/>
            <a:endParaRPr lang="zh-CN" altLang="en-US" sz="2400" b="0" dirty="0">
              <a:cs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65" y="2425065"/>
            <a:ext cx="4121150" cy="2501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2504440"/>
            <a:ext cx="49784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8450" y="775970"/>
            <a:ext cx="6007735" cy="716915"/>
          </a:xfrm>
        </p:spPr>
        <p:txBody>
          <a:bodyPr>
            <a:normAutofit fontScale="90000"/>
          </a:bodyPr>
          <a:lstStyle/>
          <a:p>
            <a:b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</a:br>
            <a:r>
              <a:rPr kumimoji="1" lang="zh-CN" altLang="en-US" sz="4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六、常见误区</a:t>
            </a:r>
            <a:r>
              <a:rPr kumimoji="1" lang="en-US" altLang="zh-CN" sz="4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kumimoji="1" lang="zh-CN" altLang="en-US" sz="4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佩戴眼镜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0009" t="11964" r="22595" b="10337"/>
          <a:stretch>
            <a:fillRect/>
          </a:stretch>
        </p:blipFill>
        <p:spPr>
          <a:xfrm>
            <a:off x="904875" y="1893570"/>
            <a:ext cx="3934460" cy="3945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185" y="2258695"/>
            <a:ext cx="4361815" cy="3215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819785"/>
            <a:ext cx="4618355" cy="770890"/>
          </a:xfrm>
        </p:spPr>
        <p:txBody>
          <a:bodyPr>
            <a:normAutofit/>
          </a:bodyPr>
          <a:lstStyle/>
          <a:p>
            <a:r>
              <a:rPr kumimoji="1" lang="zh-CN" altLang="en-US" sz="3600" b="1">
                <a:latin typeface="微软雅黑" panose="020B0503020204020204" charset="-122"/>
                <a:ea typeface="微软雅黑" panose="020B0503020204020204" charset="-122"/>
              </a:rPr>
              <a:t>一、什么是近视？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0590" y="2084070"/>
            <a:ext cx="3634105" cy="325374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近视眼是指眼在调节放松状态下，5米以外平行光线进入眼内后未能聚焦于视网膜上，而是聚焦在视网膜前。近视就好比一个相机机身拉长了，结果导致本该清楚的底片的像落在了底片之前，相片就不清楚了。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0170" y="2183765"/>
            <a:ext cx="6301105" cy="233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" y="3166745"/>
            <a:ext cx="7300595" cy="52451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屈光发育：远视      正视        近视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325" y="760095"/>
            <a:ext cx="4598035" cy="3461385"/>
          </a:xfrm>
          <a:prstGeom prst="rect">
            <a:avLst/>
          </a:prstGeom>
        </p:spPr>
      </p:pic>
      <p:sp>
        <p:nvSpPr>
          <p:cNvPr id="15" name="标题 1"/>
          <p:cNvSpPr txBox="1"/>
          <p:nvPr/>
        </p:nvSpPr>
        <p:spPr>
          <a:xfrm>
            <a:off x="829310" y="1938020"/>
            <a:ext cx="6095365" cy="9302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pitchFamily="2" charset="2"/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远视储备：一般情况下，新生儿的双眼都处于远视状态，这是</a:t>
            </a:r>
            <a:r>
              <a:rPr lang="zh-CN" altLang="en-US" sz="2000" b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生理性远视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，也是一种“远视储备”。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0" y="1031240"/>
            <a:ext cx="6245225" cy="727075"/>
          </a:xfrm>
        </p:spPr>
        <p:txBody>
          <a:bodyPr>
            <a:noAutofit/>
          </a:bodyPr>
          <a:lstStyle/>
          <a:p>
            <a:r>
              <a:rPr kumimoji="1" lang="zh-CN" altLang="en-US" sz="3600" b="1">
                <a:latin typeface="微软雅黑" panose="020B0503020204020204" charset="-122"/>
                <a:ea typeface="微软雅黑" panose="020B0503020204020204" charset="-122"/>
              </a:rPr>
              <a:t>六、常见误区</a:t>
            </a:r>
            <a:r>
              <a:rPr kumimoji="1" lang="en-US" altLang="zh-CN" sz="36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远视储备</a:t>
            </a:r>
          </a:p>
        </p:txBody>
      </p:sp>
      <p:sp>
        <p:nvSpPr>
          <p:cNvPr id="18" name="右箭头 17"/>
          <p:cNvSpPr/>
          <p:nvPr/>
        </p:nvSpPr>
        <p:spPr>
          <a:xfrm>
            <a:off x="4773295" y="3193415"/>
            <a:ext cx="503555" cy="264795"/>
          </a:xfrm>
          <a:prstGeom prst="rightArrow">
            <a:avLst/>
          </a:prstGeom>
          <a:gradFill>
            <a:gsLst>
              <a:gs pos="71000">
                <a:srgbClr val="E03E3E">
                  <a:alpha val="100000"/>
                </a:srgbClr>
              </a:gs>
              <a:gs pos="82000">
                <a:srgbClr val="C13838">
                  <a:alpha val="100000"/>
                </a:srgbClr>
              </a:gs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628390" y="3193415"/>
            <a:ext cx="503555" cy="264795"/>
          </a:xfrm>
          <a:prstGeom prst="rightArrow">
            <a:avLst/>
          </a:prstGeom>
          <a:gradFill>
            <a:gsLst>
              <a:gs pos="71000">
                <a:srgbClr val="E03E3E">
                  <a:alpha val="100000"/>
                </a:srgbClr>
              </a:gs>
              <a:gs pos="82000">
                <a:srgbClr val="C13838">
                  <a:alpha val="100000"/>
                </a:srgbClr>
              </a:gs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9310" y="3947160"/>
            <a:ext cx="558419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“远视储备”顾名思义，就像一个我们视力的粮仓，储蓄银行，如果近距离用眼过早、强度过大，再加上不良的视觉环境与行为影响，就会提前过早的消耗掉粮仓里面的余粮，银行里面的存款。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C:/Users/小福蘑/AppData/Local/Temp/kaimatting/20200821103954/output_aiMatting_20200821104025.pngoutput_aiMatting_20200821104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265" y="4502150"/>
            <a:ext cx="2531110" cy="16078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475038"/>
            <a:ext cx="9144000" cy="165576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276451" y="1873811"/>
            <a:ext cx="857440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小学一年级远视储备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完全消耗时，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年后的近视发生率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92.71%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小学一年级远视储备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1.5D~2.0D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年后的近视发生率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11.76%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97802" y="1192777"/>
            <a:ext cx="60121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开展的“安阳儿童眼病研究”发现：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itle 4"/>
          <p:cNvSpPr>
            <a:spLocks noGrp="1"/>
          </p:cNvSpPr>
          <p:nvPr>
            <p:ph type="title"/>
          </p:nvPr>
        </p:nvSpPr>
        <p:spPr>
          <a:xfrm>
            <a:off x="546181" y="618490"/>
            <a:ext cx="9436510" cy="694749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zh-CN" altLang="en-US" sz="2800" b="1" kern="1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近视发病与远视储备</a:t>
            </a:r>
          </a:p>
        </p:txBody>
      </p:sp>
      <p:grpSp>
        <p:nvGrpSpPr>
          <p:cNvPr id="43" name="组合 4"/>
          <p:cNvGrpSpPr/>
          <p:nvPr/>
        </p:nvGrpSpPr>
        <p:grpSpPr>
          <a:xfrm>
            <a:off x="286097" y="2960032"/>
            <a:ext cx="5678463" cy="2940553"/>
            <a:chOff x="2294353" y="2210933"/>
            <a:chExt cx="4568672" cy="3322096"/>
          </a:xfrm>
        </p:grpSpPr>
        <p:pic>
          <p:nvPicPr>
            <p:cNvPr id="44" name="Picture 2" descr="C:\Users\wsfst\Desktop\图片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353" y="2210933"/>
              <a:ext cx="4568672" cy="332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椭圆 44"/>
            <p:cNvSpPr/>
            <p:nvPr/>
          </p:nvSpPr>
          <p:spPr>
            <a:xfrm>
              <a:off x="3024554" y="2793434"/>
              <a:ext cx="530079" cy="221064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Calibri" panose="020F0502020204030204" charset="0"/>
              </a:endParaRPr>
            </a:p>
          </p:txBody>
        </p:sp>
      </p:grpSp>
      <p:grpSp>
        <p:nvGrpSpPr>
          <p:cNvPr id="46" name="组合 12"/>
          <p:cNvGrpSpPr/>
          <p:nvPr/>
        </p:nvGrpSpPr>
        <p:grpSpPr>
          <a:xfrm>
            <a:off x="6250706" y="2959983"/>
            <a:ext cx="6016859" cy="3238554"/>
            <a:chOff x="2084792" y="2686441"/>
            <a:chExt cx="4512644" cy="323855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0682" y="2686441"/>
              <a:ext cx="2381292" cy="1594157"/>
            </a:xfrm>
            <a:prstGeom prst="rect">
              <a:avLst/>
            </a:prstGeom>
          </p:spPr>
        </p:pic>
        <p:pic>
          <p:nvPicPr>
            <p:cNvPr id="48" name="Picture 3" descr="C:\Users\wsfst\Desktop\df814d7be720e84205c04115419a196f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144" y="4330838"/>
              <a:ext cx="2381292" cy="1594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18"/>
            <p:cNvSpPr txBox="1"/>
            <p:nvPr/>
          </p:nvSpPr>
          <p:spPr>
            <a:xfrm>
              <a:off x="2084792" y="3215472"/>
              <a:ext cx="133731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</a:rPr>
                <a:t>远视储备的不足</a:t>
              </a:r>
            </a:p>
          </p:txBody>
        </p:sp>
        <p:sp>
          <p:nvSpPr>
            <p:cNvPr id="50" name="TextBox 19"/>
            <p:cNvSpPr txBox="1"/>
            <p:nvPr/>
          </p:nvSpPr>
          <p:spPr>
            <a:xfrm>
              <a:off x="2094851" y="4975758"/>
              <a:ext cx="133731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</a:rPr>
                <a:t>学龄期近视高发</a:t>
              </a: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4" t="43111" r="45749" b="46889"/>
            <a:stretch>
              <a:fillRect/>
            </a:stretch>
          </p:blipFill>
          <p:spPr bwMode="auto">
            <a:xfrm>
              <a:off x="2678724" y="3567360"/>
              <a:ext cx="792163" cy="140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2"/>
          <p:cNvSpPr txBox="1"/>
          <p:nvPr/>
        </p:nvSpPr>
        <p:spPr>
          <a:xfrm>
            <a:off x="797488" y="5900237"/>
            <a:ext cx="796888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为儿童青少年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保留合适的远视储备很重要！</a:t>
            </a:r>
          </a:p>
        </p:txBody>
      </p:sp>
      <p:sp>
        <p:nvSpPr>
          <p:cNvPr id="53" name="矩形 52"/>
          <p:cNvSpPr/>
          <p:nvPr/>
        </p:nvSpPr>
        <p:spPr>
          <a:xfrm>
            <a:off x="286283" y="6362085"/>
            <a:ext cx="1113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Calibri" panose="020F0502020204030204" charset="0"/>
              </a:rPr>
              <a:t>[1] </a:t>
            </a:r>
            <a:r>
              <a:rPr lang="en-US" altLang="zh-CN" sz="1400" dirty="0">
                <a:latin typeface="Calibri" panose="020F0502020204030204" charset="0"/>
                <a:cs typeface="Calibri" panose="020F0502020204030204" charset="0"/>
              </a:rPr>
              <a:t>Li SM, Liu LR, Wang NL, et al. Design, methodology and baseline data of a school-based cohort study in Central China: the Anyang Childhood Eye Study.[J]. Ophthalmic Epidemiology, 2013, 20(6):348-359.</a:t>
            </a:r>
            <a:endParaRPr lang="zh-CN" altLang="en-US" sz="1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1915" y="2254885"/>
            <a:ext cx="9144000" cy="3056255"/>
          </a:xfrm>
        </p:spPr>
        <p:txBody>
          <a:bodyPr>
            <a:noAutofit/>
          </a:bodyPr>
          <a:lstStyle/>
          <a:p>
            <a:pPr marL="171450" indent="-171450" algn="l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事实是：已经摘不下来了，只不过没戴而已。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该戴镜不戴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镜的后果：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l"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生活视力不良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l"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近视度数增加一点不慢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l"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调节力变差，小花眼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l"/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标题 15"/>
          <p:cNvSpPr>
            <a:spLocks noGrp="1"/>
          </p:cNvSpPr>
          <p:nvPr/>
        </p:nvSpPr>
        <p:spPr>
          <a:xfrm>
            <a:off x="0" y="1031240"/>
            <a:ext cx="10932795" cy="727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六、常见误区</a:t>
            </a:r>
            <a:r>
              <a:rPr kumimoji="1" lang="en-US" alt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——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眼镜不能戴，一戴上就摘不下来了。</a:t>
            </a:r>
            <a:endParaRPr kumimoji="1" lang="zh-CN" altLang="en-US" sz="3200" b="1" dirty="0"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Picture 4" descr="D:\工作文件\宫颈癌项目\主形象\青少年健康教育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28" y="-1"/>
            <a:ext cx="12212728" cy="6870501"/>
          </a:xfrm>
          <a:prstGeom prst="rect">
            <a:avLst/>
          </a:prstGeom>
          <a:noFill/>
        </p:spPr>
      </p:pic>
      <p:sp>
        <p:nvSpPr>
          <p:cNvPr id="5" name="标题 1"/>
          <p:cNvSpPr txBox="1"/>
          <p:nvPr/>
        </p:nvSpPr>
        <p:spPr>
          <a:xfrm>
            <a:off x="1016949" y="265827"/>
            <a:ext cx="6869708" cy="816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kern="2000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821545" y="2653914"/>
            <a:ext cx="8548910" cy="61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88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谢谢聆听！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357289" y="1928808"/>
            <a:ext cx="8014659" cy="38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9" name="Picture 5" descr="D:\工作文件\宫颈癌项目\主形象\青少年健康教育16+9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202545" y="362585"/>
            <a:ext cx="720725" cy="720725"/>
          </a:xfrm>
          <a:prstGeom prst="rect">
            <a:avLst/>
          </a:prstGeom>
          <a:noFill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5C383C-9DAB-D446-BE07-F2D39E48A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958" y="362947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8470" y="890905"/>
            <a:ext cx="2967355" cy="763270"/>
          </a:xfrm>
          <a:effectLst/>
        </p:spPr>
        <p:txBody>
          <a:bodyPr>
            <a:normAutofit fontScale="90000"/>
          </a:bodyPr>
          <a:lstStyle/>
          <a:p>
            <a:br>
              <a:rPr lang="zh-CN" altLang="en-US" dirty="0"/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近视眼轴变长</a:t>
            </a:r>
            <a:endParaRPr kumimoji="1"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05810" y="1559560"/>
            <a:ext cx="5579745" cy="4031615"/>
            <a:chOff x="3559" y="1760"/>
            <a:chExt cx="8787" cy="6349"/>
          </a:xfrm>
        </p:grpSpPr>
        <p:grpSp>
          <p:nvGrpSpPr>
            <p:cNvPr id="5" name="组合 4"/>
            <p:cNvGrpSpPr/>
            <p:nvPr/>
          </p:nvGrpSpPr>
          <p:grpSpPr>
            <a:xfrm>
              <a:off x="3559" y="1760"/>
              <a:ext cx="8595" cy="3182"/>
              <a:chOff x="1612290" y="1841199"/>
              <a:chExt cx="7864924" cy="286015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238187">
                <a:off x="4503494" y="1784261"/>
                <a:ext cx="2860151" cy="2974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直接连接符 6"/>
              <p:cNvCxnSpPr/>
              <p:nvPr/>
            </p:nvCxnSpPr>
            <p:spPr>
              <a:xfrm>
                <a:off x="3039018" y="2767219"/>
                <a:ext cx="1629929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4668947" y="2767219"/>
                <a:ext cx="3816424" cy="648072"/>
              </a:xfrm>
              <a:prstGeom prst="straightConnector1">
                <a:avLst/>
              </a:prstGeom>
              <a:ln>
                <a:solidFill>
                  <a:srgbClr val="8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039018" y="3655518"/>
                <a:ext cx="1558539" cy="151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 flipV="1">
                <a:off x="4581975" y="2983243"/>
                <a:ext cx="3903396" cy="672275"/>
              </a:xfrm>
              <a:prstGeom prst="straightConnector1">
                <a:avLst/>
              </a:prstGeom>
              <a:ln>
                <a:solidFill>
                  <a:srgbClr val="8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581975" y="3199267"/>
                <a:ext cx="3903396" cy="0"/>
              </a:xfrm>
              <a:prstGeom prst="line">
                <a:avLst/>
              </a:prstGeom>
              <a:ln>
                <a:solidFill>
                  <a:srgbClr val="8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039018" y="3199267"/>
                <a:ext cx="1542957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4" r="6854" b="8071"/>
              <a:stretch>
                <a:fillRect/>
              </a:stretch>
            </p:blipFill>
            <p:spPr>
              <a:xfrm>
                <a:off x="1612290" y="2165162"/>
                <a:ext cx="1370105" cy="20682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4" r="6854" b="8071"/>
              <a:stretch>
                <a:fillRect/>
              </a:stretch>
            </p:blipFill>
            <p:spPr>
              <a:xfrm rot="10800000">
                <a:off x="8572343" y="2588310"/>
                <a:ext cx="904871" cy="1365927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3748" y="4947"/>
              <a:ext cx="8599" cy="3162"/>
              <a:chOff x="1612290" y="1843832"/>
              <a:chExt cx="7864924" cy="2860151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238187">
                <a:off x="4559484" y="1578512"/>
                <a:ext cx="2860151" cy="3390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3039018" y="2767219"/>
                <a:ext cx="1629929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4668947" y="2767219"/>
                <a:ext cx="3816424" cy="648072"/>
              </a:xfrm>
              <a:prstGeom prst="straightConnector1">
                <a:avLst/>
              </a:prstGeom>
              <a:ln>
                <a:solidFill>
                  <a:srgbClr val="8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3039018" y="3655518"/>
                <a:ext cx="1558539" cy="151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 flipV="1">
                <a:off x="4581975" y="2983243"/>
                <a:ext cx="3903396" cy="672275"/>
              </a:xfrm>
              <a:prstGeom prst="straightConnector1">
                <a:avLst/>
              </a:prstGeom>
              <a:ln>
                <a:solidFill>
                  <a:srgbClr val="8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581975" y="3199267"/>
                <a:ext cx="3903396" cy="0"/>
              </a:xfrm>
              <a:prstGeom prst="line">
                <a:avLst/>
              </a:prstGeom>
              <a:ln>
                <a:solidFill>
                  <a:srgbClr val="8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3039018" y="3199267"/>
                <a:ext cx="1542957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4" r="6854" b="8071"/>
              <a:stretch>
                <a:fillRect/>
              </a:stretch>
            </p:blipFill>
            <p:spPr>
              <a:xfrm>
                <a:off x="1612290" y="2165162"/>
                <a:ext cx="1370105" cy="20682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4" r="6854" b="8071"/>
              <a:stretch>
                <a:fillRect/>
              </a:stretch>
            </p:blipFill>
            <p:spPr>
              <a:xfrm rot="10800000">
                <a:off x="8572343" y="2588310"/>
                <a:ext cx="904871" cy="1365927"/>
              </a:xfrm>
              <a:prstGeom prst="rect">
                <a:avLst/>
              </a:prstGeom>
            </p:spPr>
          </p:pic>
        </p:grpSp>
      </p:grpSp>
      <p:cxnSp>
        <p:nvCxnSpPr>
          <p:cNvPr id="12" name="直接连接符 11"/>
          <p:cNvCxnSpPr/>
          <p:nvPr/>
        </p:nvCxnSpPr>
        <p:spPr bwMode="auto">
          <a:xfrm>
            <a:off x="7195170" y="967493"/>
            <a:ext cx="60007" cy="526340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61314" y="1374140"/>
            <a:ext cx="5288898" cy="4056551"/>
            <a:chOff x="1362" y="2250"/>
            <a:chExt cx="6065" cy="4275"/>
          </a:xfrm>
        </p:grpSpPr>
        <p:sp>
          <p:nvSpPr>
            <p:cNvPr id="5" name="AutoShape 6"/>
            <p:cNvSpPr/>
            <p:nvPr/>
          </p:nvSpPr>
          <p:spPr bwMode="auto">
            <a:xfrm>
              <a:off x="2286" y="2531"/>
              <a:ext cx="526" cy="3994"/>
            </a:xfrm>
            <a:prstGeom prst="leftBrace">
              <a:avLst>
                <a:gd name="adj1" fmla="val 78892"/>
                <a:gd name="adj2" fmla="val 50000"/>
              </a:avLst>
            </a:prstGeom>
            <a:ln>
              <a:solidFill>
                <a:srgbClr val="DE4314"/>
              </a:solidFill>
              <a:bevel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lIns="71323" tIns="35662" rIns="71323" bIns="35662" anchor="ctr"/>
            <a:lstStyle/>
            <a:p>
              <a:endParaRPr lang="zh-CN" altLang="zh-CN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2" y="3607"/>
              <a:ext cx="760" cy="15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DE4314"/>
              </a:solidFill>
              <a:beve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zh-CN" altLang="en-US" sz="2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近    视   程 度</a:t>
              </a:r>
              <a:r>
                <a:rPr lang="zh-CN" altLang="en-US" sz="2200" kern="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Calibri" panose="020F050202020403020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34" y="2250"/>
              <a:ext cx="4192" cy="4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DE4314"/>
              </a:solidFill>
              <a:beve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轻度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(&lt;300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度）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8" y="3564"/>
              <a:ext cx="4319" cy="4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DE4314"/>
              </a:solidFill>
              <a:beve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中度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</a:t>
              </a:r>
              <a:r>
                <a:rPr lang="zh-CN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00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～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6.00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度）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50" y="4838"/>
              <a:ext cx="4277" cy="4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DE4314"/>
              </a:solidFill>
              <a:beve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高度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＞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600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度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</a:rPr>
                <a:t>）</a:t>
              </a:r>
              <a:r>
                <a:rPr lang="zh-CN" altLang="en-US" sz="2200" kern="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Calibri" panose="020F0502020204030204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8" y="6093"/>
              <a:ext cx="4277" cy="4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DE4314"/>
              </a:solidFill>
              <a:beve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超高度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＞</a:t>
              </a:r>
              <a:r>
                <a:rPr lang="en-US" altLang="zh-CN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1000</a:t>
              </a:r>
              <a:r>
                <a:rPr lang="zh-CN" altLang="en-US" sz="2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度） </a:t>
              </a:r>
            </a:p>
          </p:txBody>
        </p:sp>
      </p:grpSp>
      <p:pic>
        <p:nvPicPr>
          <p:cNvPr id="6" name="图片 8" descr="不同度数镜片厚度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310" y="1784350"/>
            <a:ext cx="4839335" cy="2731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2140" y="1672273"/>
            <a:ext cx="9144000" cy="1655762"/>
          </a:xfrm>
        </p:spPr>
        <p:txBody>
          <a:bodyPr>
            <a:noAutofit/>
          </a:bodyPr>
          <a:lstStyle/>
          <a:p>
            <a:pPr marL="502285" indent="-457200" algn="l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看远模糊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502285" indent="-457200" algn="l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看近清楚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502285" indent="-457200" algn="l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视物眯眼斜眼、歪头、喜欢近距离看电视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395" y="798830"/>
            <a:ext cx="5669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二、近视的主要症状和危害</a:t>
            </a:r>
          </a:p>
        </p:txBody>
      </p:sp>
      <p:pic>
        <p:nvPicPr>
          <p:cNvPr id="27650" name="图片 9" descr="Snellen-myopia.png"/>
          <p:cNvPicPr>
            <a:picLocks noChangeAspect="1" noChangeArrowheads="1"/>
          </p:cNvPicPr>
          <p:nvPr/>
        </p:nvPicPr>
        <p:blipFill>
          <a:blip r:embed="rId3" cstate="print"/>
          <a:srcRect l="37826" b="19123"/>
          <a:stretch>
            <a:fillRect/>
          </a:stretch>
        </p:blipFill>
        <p:spPr bwMode="auto">
          <a:xfrm>
            <a:off x="6486863" y="1553689"/>
            <a:ext cx="5103820" cy="322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12140" y="3677285"/>
            <a:ext cx="61658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当近视度数较高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，尤其是病理性近视或当合并眼底损害时，可出现以下表现：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Wingdings" panose="05000000000000000000" charset="0"/>
              <a:buChar char="p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飞蚊症、视物遮挡、视物变形、视物重影、眼动转动受限、色觉异常、对比敏感度下降等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8950960" cy="306641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136265" y="1440180"/>
            <a:ext cx="5920105" cy="2528570"/>
            <a:chOff x="633" y="3864"/>
            <a:chExt cx="9323" cy="3982"/>
          </a:xfrm>
        </p:grpSpPr>
        <p:pic>
          <p:nvPicPr>
            <p:cNvPr id="9" name="Picture 2" descr="C:\Users\sword\Desktop\2011060811380718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8" y="3864"/>
              <a:ext cx="4259" cy="32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4" descr="118-1869_IM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" y="3864"/>
              <a:ext cx="4902" cy="3266"/>
            </a:xfrm>
            <a:prstGeom prst="rect">
              <a:avLst/>
            </a:prstGeom>
            <a:noFill/>
          </p:spPr>
        </p:pic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1078" y="7216"/>
              <a:ext cx="420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ea typeface="微软雅黑" panose="020B0503020204020204" charset="-122"/>
                  <a:cs typeface="Calibri" panose="020F0502020204030204" charset="0"/>
                </a:rPr>
                <a:t>单纯性近视眼底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6186" y="7216"/>
              <a:ext cx="3507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ea typeface="微软雅黑" panose="020B0503020204020204" charset="-122"/>
                  <a:cs typeface="Calibri" panose="020F0502020204030204" charset="0"/>
                </a:rPr>
                <a:t>病理性近视眼底</a:t>
              </a:r>
            </a:p>
          </p:txBody>
        </p:sp>
      </p:grpSp>
      <p:pic>
        <p:nvPicPr>
          <p:cNvPr id="38916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40" y="1370330"/>
            <a:ext cx="8526145" cy="467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7397750" y="1722546"/>
            <a:ext cx="3369335" cy="3765124"/>
            <a:chOff x="9014" y="1707"/>
            <a:chExt cx="5104" cy="5741"/>
          </a:xfrm>
        </p:grpSpPr>
        <p:sp>
          <p:nvSpPr>
            <p:cNvPr id="107" name="TextBox 26"/>
            <p:cNvSpPr txBox="1"/>
            <p:nvPr/>
          </p:nvSpPr>
          <p:spPr>
            <a:xfrm>
              <a:off x="11933" y="1707"/>
              <a:ext cx="2185" cy="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岁儿童</a:t>
              </a:r>
            </a:p>
          </p:txBody>
        </p:sp>
        <p:sp>
          <p:nvSpPr>
            <p:cNvPr id="108" name="TextBox 36"/>
            <p:cNvSpPr txBox="1"/>
            <p:nvPr/>
          </p:nvSpPr>
          <p:spPr>
            <a:xfrm>
              <a:off x="12387" y="3139"/>
              <a:ext cx="1701" cy="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</a:rPr>
                <a:t>小学生</a:t>
              </a:r>
            </a:p>
          </p:txBody>
        </p:sp>
        <p:sp>
          <p:nvSpPr>
            <p:cNvPr id="109" name="TextBox 46"/>
            <p:cNvSpPr txBox="1"/>
            <p:nvPr/>
          </p:nvSpPr>
          <p:spPr>
            <a:xfrm>
              <a:off x="12387" y="4826"/>
              <a:ext cx="1701" cy="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</a:rPr>
                <a:t>中学生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9014" y="1778"/>
              <a:ext cx="4306" cy="5670"/>
              <a:chOff x="9014" y="1778"/>
              <a:chExt cx="4306" cy="5670"/>
            </a:xfrm>
          </p:grpSpPr>
          <p:grpSp>
            <p:nvGrpSpPr>
              <p:cNvPr id="111" name="组合 65"/>
              <p:cNvGrpSpPr/>
              <p:nvPr/>
            </p:nvGrpSpPr>
            <p:grpSpPr>
              <a:xfrm>
                <a:off x="9922" y="2408"/>
                <a:ext cx="3398" cy="371"/>
                <a:chOff x="2940050" y="2132898"/>
                <a:chExt cx="2994025" cy="314202"/>
              </a:xfrm>
            </p:grpSpPr>
            <p:sp>
              <p:nvSpPr>
                <p:cNvPr id="112" name="圆角矩形 111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圆角矩形 112"/>
                <p:cNvSpPr/>
                <p:nvPr/>
              </p:nvSpPr>
              <p:spPr>
                <a:xfrm>
                  <a:off x="2940051" y="2132898"/>
                  <a:ext cx="499543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9043" y="2119"/>
                <a:ext cx="992" cy="907"/>
                <a:chOff x="1297550" y="1675770"/>
                <a:chExt cx="1332611" cy="1332612"/>
              </a:xfrm>
              <a:solidFill>
                <a:schemeClr val="accent2"/>
              </a:solidFill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5" name="Freeform 289"/>
                <p:cNvSpPr>
                  <a:spLocks noEditPoints="1"/>
                </p:cNvSpPr>
                <p:nvPr/>
              </p:nvSpPr>
              <p:spPr bwMode="auto">
                <a:xfrm>
                  <a:off x="1297550" y="1675770"/>
                  <a:ext cx="1332611" cy="1332612"/>
                </a:xfrm>
                <a:custGeom>
                  <a:avLst/>
                  <a:gdLst>
                    <a:gd name="T0" fmla="*/ 30 w 60"/>
                    <a:gd name="T1" fmla="*/ 0 h 60"/>
                    <a:gd name="T2" fmla="*/ 0 w 60"/>
                    <a:gd name="T3" fmla="*/ 30 h 60"/>
                    <a:gd name="T4" fmla="*/ 30 w 60"/>
                    <a:gd name="T5" fmla="*/ 60 h 60"/>
                    <a:gd name="T6" fmla="*/ 60 w 60"/>
                    <a:gd name="T7" fmla="*/ 30 h 60"/>
                    <a:gd name="T8" fmla="*/ 30 w 60"/>
                    <a:gd name="T9" fmla="*/ 0 h 60"/>
                    <a:gd name="T10" fmla="*/ 30 w 60"/>
                    <a:gd name="T11" fmla="*/ 51 h 60"/>
                    <a:gd name="T12" fmla="*/ 8 w 60"/>
                    <a:gd name="T13" fmla="*/ 30 h 60"/>
                    <a:gd name="T14" fmla="*/ 30 w 60"/>
                    <a:gd name="T15" fmla="*/ 8 h 60"/>
                    <a:gd name="T16" fmla="*/ 52 w 60"/>
                    <a:gd name="T17" fmla="*/ 30 h 60"/>
                    <a:gd name="T18" fmla="*/ 30 w 60"/>
                    <a:gd name="T1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0"/>
                        <a:pt x="30" y="60"/>
                      </a:cubicBezTo>
                      <a:cubicBezTo>
                        <a:pt x="47" y="60"/>
                        <a:pt x="60" y="47"/>
                        <a:pt x="60" y="30"/>
                      </a:cubicBezTo>
                      <a:cubicBezTo>
                        <a:pt x="60" y="13"/>
                        <a:pt x="47" y="0"/>
                        <a:pt x="30" y="0"/>
                      </a:cubicBezTo>
                      <a:close/>
                      <a:moveTo>
                        <a:pt x="30" y="51"/>
                      </a:moveTo>
                      <a:cubicBezTo>
                        <a:pt x="18" y="51"/>
                        <a:pt x="8" y="42"/>
                        <a:pt x="8" y="30"/>
                      </a:cubicBezTo>
                      <a:cubicBezTo>
                        <a:pt x="8" y="18"/>
                        <a:pt x="18" y="8"/>
                        <a:pt x="30" y="8"/>
                      </a:cubicBezTo>
                      <a:cubicBezTo>
                        <a:pt x="42" y="8"/>
                        <a:pt x="52" y="18"/>
                        <a:pt x="52" y="30"/>
                      </a:cubicBezTo>
                      <a:cubicBezTo>
                        <a:pt x="52" y="42"/>
                        <a:pt x="42" y="51"/>
                        <a:pt x="30" y="5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6" name="组合 84"/>
                <p:cNvGrpSpPr>
                  <a:grpSpLocks noChangeAspect="1"/>
                </p:cNvGrpSpPr>
                <p:nvPr/>
              </p:nvGrpSpPr>
              <p:grpSpPr>
                <a:xfrm>
                  <a:off x="1735995" y="2108076"/>
                  <a:ext cx="462003" cy="468000"/>
                  <a:chOff x="2665061" y="4979202"/>
                  <a:chExt cx="284308" cy="288000"/>
                </a:xfrm>
                <a:grpFill/>
              </p:grpSpPr>
              <p:sp>
                <p:nvSpPr>
                  <p:cNvPr id="117" name="Freeform 932"/>
                  <p:cNvSpPr>
                    <a:spLocks noEditPoints="1"/>
                  </p:cNvSpPr>
                  <p:nvPr/>
                </p:nvSpPr>
                <p:spPr bwMode="auto">
                  <a:xfrm>
                    <a:off x="2665061" y="4979202"/>
                    <a:ext cx="284308" cy="288000"/>
                  </a:xfrm>
                  <a:custGeom>
                    <a:avLst/>
                    <a:gdLst>
                      <a:gd name="T0" fmla="*/ 70 w 98"/>
                      <a:gd name="T1" fmla="*/ 42 h 99"/>
                      <a:gd name="T2" fmla="*/ 66 w 98"/>
                      <a:gd name="T3" fmla="*/ 42 h 99"/>
                      <a:gd name="T4" fmla="*/ 41 w 98"/>
                      <a:gd name="T5" fmla="*/ 67 h 99"/>
                      <a:gd name="T6" fmla="*/ 41 w 98"/>
                      <a:gd name="T7" fmla="*/ 70 h 99"/>
                      <a:gd name="T8" fmla="*/ 70 w 98"/>
                      <a:gd name="T9" fmla="*/ 99 h 99"/>
                      <a:gd name="T10" fmla="*/ 98 w 98"/>
                      <a:gd name="T11" fmla="*/ 70 h 99"/>
                      <a:gd name="T12" fmla="*/ 70 w 98"/>
                      <a:gd name="T13" fmla="*/ 42 h 99"/>
                      <a:gd name="T14" fmla="*/ 70 w 98"/>
                      <a:gd name="T15" fmla="*/ 90 h 99"/>
                      <a:gd name="T16" fmla="*/ 50 w 98"/>
                      <a:gd name="T17" fmla="*/ 70 h 99"/>
                      <a:gd name="T18" fmla="*/ 70 w 98"/>
                      <a:gd name="T19" fmla="*/ 51 h 99"/>
                      <a:gd name="T20" fmla="*/ 89 w 98"/>
                      <a:gd name="T21" fmla="*/ 70 h 99"/>
                      <a:gd name="T22" fmla="*/ 70 w 98"/>
                      <a:gd name="T23" fmla="*/ 90 h 99"/>
                      <a:gd name="T24" fmla="*/ 57 w 98"/>
                      <a:gd name="T25" fmla="*/ 29 h 99"/>
                      <a:gd name="T26" fmla="*/ 28 w 98"/>
                      <a:gd name="T27" fmla="*/ 0 h 99"/>
                      <a:gd name="T28" fmla="*/ 0 w 98"/>
                      <a:gd name="T29" fmla="*/ 29 h 99"/>
                      <a:gd name="T30" fmla="*/ 28 w 98"/>
                      <a:gd name="T31" fmla="*/ 57 h 99"/>
                      <a:gd name="T32" fmla="*/ 32 w 98"/>
                      <a:gd name="T33" fmla="*/ 57 h 99"/>
                      <a:gd name="T34" fmla="*/ 56 w 98"/>
                      <a:gd name="T35" fmla="*/ 32 h 99"/>
                      <a:gd name="T36" fmla="*/ 57 w 98"/>
                      <a:gd name="T37" fmla="*/ 29 h 99"/>
                      <a:gd name="T38" fmla="*/ 28 w 98"/>
                      <a:gd name="T39" fmla="*/ 48 h 99"/>
                      <a:gd name="T40" fmla="*/ 8 w 98"/>
                      <a:gd name="T41" fmla="*/ 29 h 99"/>
                      <a:gd name="T42" fmla="*/ 28 w 98"/>
                      <a:gd name="T43" fmla="*/ 9 h 99"/>
                      <a:gd name="T44" fmla="*/ 48 w 98"/>
                      <a:gd name="T45" fmla="*/ 29 h 99"/>
                      <a:gd name="T46" fmla="*/ 28 w 98"/>
                      <a:gd name="T47" fmla="*/ 48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8" h="99">
                        <a:moveTo>
                          <a:pt x="70" y="42"/>
                        </a:moveTo>
                        <a:cubicBezTo>
                          <a:pt x="68" y="42"/>
                          <a:pt x="67" y="42"/>
                          <a:pt x="66" y="42"/>
                        </a:cubicBezTo>
                        <a:cubicBezTo>
                          <a:pt x="41" y="67"/>
                          <a:pt x="41" y="67"/>
                          <a:pt x="41" y="67"/>
                        </a:cubicBezTo>
                        <a:cubicBezTo>
                          <a:pt x="41" y="68"/>
                          <a:pt x="41" y="69"/>
                          <a:pt x="41" y="70"/>
                        </a:cubicBezTo>
                        <a:cubicBezTo>
                          <a:pt x="41" y="86"/>
                          <a:pt x="54" y="99"/>
                          <a:pt x="70" y="99"/>
                        </a:cubicBezTo>
                        <a:cubicBezTo>
                          <a:pt x="85" y="99"/>
                          <a:pt x="98" y="86"/>
                          <a:pt x="98" y="70"/>
                        </a:cubicBezTo>
                        <a:cubicBezTo>
                          <a:pt x="98" y="55"/>
                          <a:pt x="85" y="42"/>
                          <a:pt x="70" y="42"/>
                        </a:cubicBezTo>
                        <a:close/>
                        <a:moveTo>
                          <a:pt x="70" y="90"/>
                        </a:moveTo>
                        <a:cubicBezTo>
                          <a:pt x="59" y="90"/>
                          <a:pt x="50" y="81"/>
                          <a:pt x="50" y="70"/>
                        </a:cubicBezTo>
                        <a:cubicBezTo>
                          <a:pt x="50" y="59"/>
                          <a:pt x="59" y="51"/>
                          <a:pt x="70" y="51"/>
                        </a:cubicBezTo>
                        <a:cubicBezTo>
                          <a:pt x="81" y="51"/>
                          <a:pt x="89" y="59"/>
                          <a:pt x="89" y="70"/>
                        </a:cubicBezTo>
                        <a:cubicBezTo>
                          <a:pt x="89" y="81"/>
                          <a:pt x="81" y="90"/>
                          <a:pt x="70" y="90"/>
                        </a:cubicBezTo>
                        <a:close/>
                        <a:moveTo>
                          <a:pt x="57" y="29"/>
                        </a:moveTo>
                        <a:cubicBezTo>
                          <a:pt x="57" y="13"/>
                          <a:pt x="44" y="0"/>
                          <a:pt x="28" y="0"/>
                        </a:cubicBezTo>
                        <a:cubicBezTo>
                          <a:pt x="12" y="0"/>
                          <a:pt x="0" y="13"/>
                          <a:pt x="0" y="29"/>
                        </a:cubicBezTo>
                        <a:cubicBezTo>
                          <a:pt x="0" y="44"/>
                          <a:pt x="12" y="57"/>
                          <a:pt x="28" y="57"/>
                        </a:cubicBezTo>
                        <a:cubicBezTo>
                          <a:pt x="29" y="57"/>
                          <a:pt x="31" y="57"/>
                          <a:pt x="32" y="57"/>
                        </a:cubicBezTo>
                        <a:cubicBezTo>
                          <a:pt x="56" y="32"/>
                          <a:pt x="56" y="32"/>
                          <a:pt x="56" y="32"/>
                        </a:cubicBezTo>
                        <a:cubicBezTo>
                          <a:pt x="56" y="31"/>
                          <a:pt x="57" y="30"/>
                          <a:pt x="57" y="29"/>
                        </a:cubicBezTo>
                        <a:close/>
                        <a:moveTo>
                          <a:pt x="28" y="48"/>
                        </a:moveTo>
                        <a:cubicBezTo>
                          <a:pt x="17" y="48"/>
                          <a:pt x="8" y="40"/>
                          <a:pt x="8" y="29"/>
                        </a:cubicBezTo>
                        <a:cubicBezTo>
                          <a:pt x="8" y="18"/>
                          <a:pt x="17" y="9"/>
                          <a:pt x="28" y="9"/>
                        </a:cubicBezTo>
                        <a:cubicBezTo>
                          <a:pt x="39" y="9"/>
                          <a:pt x="48" y="18"/>
                          <a:pt x="48" y="29"/>
                        </a:cubicBezTo>
                        <a:cubicBezTo>
                          <a:pt x="48" y="40"/>
                          <a:pt x="39" y="48"/>
                          <a:pt x="28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Freeform 933"/>
                  <p:cNvSpPr/>
                  <p:nvPr/>
                </p:nvSpPr>
                <p:spPr bwMode="auto">
                  <a:xfrm>
                    <a:off x="2697060" y="5013664"/>
                    <a:ext cx="220308" cy="219077"/>
                  </a:xfrm>
                  <a:custGeom>
                    <a:avLst/>
                    <a:gdLst>
                      <a:gd name="T0" fmla="*/ 179 w 179"/>
                      <a:gd name="T1" fmla="*/ 12 h 178"/>
                      <a:gd name="T2" fmla="*/ 14 w 179"/>
                      <a:gd name="T3" fmla="*/ 178 h 178"/>
                      <a:gd name="T4" fmla="*/ 0 w 179"/>
                      <a:gd name="T5" fmla="*/ 166 h 178"/>
                      <a:gd name="T6" fmla="*/ 165 w 179"/>
                      <a:gd name="T7" fmla="*/ 0 h 178"/>
                      <a:gd name="T8" fmla="*/ 179 w 179"/>
                      <a:gd name="T9" fmla="*/ 12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9" h="178">
                        <a:moveTo>
                          <a:pt x="179" y="12"/>
                        </a:moveTo>
                        <a:lnTo>
                          <a:pt x="14" y="178"/>
                        </a:lnTo>
                        <a:lnTo>
                          <a:pt x="0" y="166"/>
                        </a:lnTo>
                        <a:lnTo>
                          <a:pt x="165" y="0"/>
                        </a:lnTo>
                        <a:lnTo>
                          <a:pt x="179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19" name="TextBox 25"/>
              <p:cNvSpPr txBox="1"/>
              <p:nvPr/>
            </p:nvSpPr>
            <p:spPr>
              <a:xfrm>
                <a:off x="10035" y="1778"/>
                <a:ext cx="1928" cy="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Calibri" panose="020F0502020204030204" charset="0"/>
                  </a:rPr>
                  <a:t>14.5%</a:t>
                </a:r>
                <a:endParaRPr lang="zh-CN" altLang="en-US" sz="2400" dirty="0">
                  <a:cs typeface="Calibri" panose="020F0502020204030204" charset="0"/>
                </a:endParaRPr>
              </a:p>
            </p:txBody>
          </p:sp>
          <p:grpSp>
            <p:nvGrpSpPr>
              <p:cNvPr id="120" name="组合 65"/>
              <p:cNvGrpSpPr/>
              <p:nvPr/>
            </p:nvGrpSpPr>
            <p:grpSpPr>
              <a:xfrm>
                <a:off x="9893" y="3769"/>
                <a:ext cx="3398" cy="371"/>
                <a:chOff x="2940050" y="2132898"/>
                <a:chExt cx="2994025" cy="314202"/>
              </a:xfrm>
            </p:grpSpPr>
            <p:sp>
              <p:nvSpPr>
                <p:cNvPr id="121" name="圆角矩形 120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圆角矩形 121"/>
                <p:cNvSpPr/>
                <p:nvPr/>
              </p:nvSpPr>
              <p:spPr>
                <a:xfrm>
                  <a:off x="2940051" y="2132898"/>
                  <a:ext cx="1024579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9014" y="3479"/>
                <a:ext cx="992" cy="907"/>
                <a:chOff x="1297550" y="1675770"/>
                <a:chExt cx="1332611" cy="1332612"/>
              </a:xfrm>
              <a:solidFill>
                <a:schemeClr val="accent5"/>
              </a:solidFill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Freeform 289"/>
                <p:cNvSpPr>
                  <a:spLocks noEditPoints="1"/>
                </p:cNvSpPr>
                <p:nvPr/>
              </p:nvSpPr>
              <p:spPr bwMode="auto">
                <a:xfrm>
                  <a:off x="1297550" y="1675770"/>
                  <a:ext cx="1332611" cy="1332612"/>
                </a:xfrm>
                <a:custGeom>
                  <a:avLst/>
                  <a:gdLst>
                    <a:gd name="T0" fmla="*/ 30 w 60"/>
                    <a:gd name="T1" fmla="*/ 0 h 60"/>
                    <a:gd name="T2" fmla="*/ 0 w 60"/>
                    <a:gd name="T3" fmla="*/ 30 h 60"/>
                    <a:gd name="T4" fmla="*/ 30 w 60"/>
                    <a:gd name="T5" fmla="*/ 60 h 60"/>
                    <a:gd name="T6" fmla="*/ 60 w 60"/>
                    <a:gd name="T7" fmla="*/ 30 h 60"/>
                    <a:gd name="T8" fmla="*/ 30 w 60"/>
                    <a:gd name="T9" fmla="*/ 0 h 60"/>
                    <a:gd name="T10" fmla="*/ 30 w 60"/>
                    <a:gd name="T11" fmla="*/ 51 h 60"/>
                    <a:gd name="T12" fmla="*/ 8 w 60"/>
                    <a:gd name="T13" fmla="*/ 30 h 60"/>
                    <a:gd name="T14" fmla="*/ 30 w 60"/>
                    <a:gd name="T15" fmla="*/ 8 h 60"/>
                    <a:gd name="T16" fmla="*/ 52 w 60"/>
                    <a:gd name="T17" fmla="*/ 30 h 60"/>
                    <a:gd name="T18" fmla="*/ 30 w 60"/>
                    <a:gd name="T1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0"/>
                        <a:pt x="30" y="60"/>
                      </a:cubicBezTo>
                      <a:cubicBezTo>
                        <a:pt x="47" y="60"/>
                        <a:pt x="60" y="47"/>
                        <a:pt x="60" y="30"/>
                      </a:cubicBezTo>
                      <a:cubicBezTo>
                        <a:pt x="60" y="13"/>
                        <a:pt x="47" y="0"/>
                        <a:pt x="30" y="0"/>
                      </a:cubicBezTo>
                      <a:close/>
                      <a:moveTo>
                        <a:pt x="30" y="51"/>
                      </a:moveTo>
                      <a:cubicBezTo>
                        <a:pt x="18" y="51"/>
                        <a:pt x="8" y="42"/>
                        <a:pt x="8" y="30"/>
                      </a:cubicBezTo>
                      <a:cubicBezTo>
                        <a:pt x="8" y="18"/>
                        <a:pt x="18" y="8"/>
                        <a:pt x="30" y="8"/>
                      </a:cubicBezTo>
                      <a:cubicBezTo>
                        <a:pt x="42" y="8"/>
                        <a:pt x="52" y="18"/>
                        <a:pt x="52" y="30"/>
                      </a:cubicBezTo>
                      <a:cubicBezTo>
                        <a:pt x="52" y="42"/>
                        <a:pt x="42" y="51"/>
                        <a:pt x="3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组合 84"/>
                <p:cNvGrpSpPr>
                  <a:grpSpLocks noChangeAspect="1"/>
                </p:cNvGrpSpPr>
                <p:nvPr/>
              </p:nvGrpSpPr>
              <p:grpSpPr>
                <a:xfrm>
                  <a:off x="1735995" y="2108076"/>
                  <a:ext cx="462003" cy="468000"/>
                  <a:chOff x="2665061" y="4979202"/>
                  <a:chExt cx="284308" cy="288000"/>
                </a:xfrm>
                <a:grpFill/>
              </p:grpSpPr>
              <p:sp>
                <p:nvSpPr>
                  <p:cNvPr id="126" name="Freeform 932"/>
                  <p:cNvSpPr>
                    <a:spLocks noEditPoints="1"/>
                  </p:cNvSpPr>
                  <p:nvPr/>
                </p:nvSpPr>
                <p:spPr bwMode="auto">
                  <a:xfrm>
                    <a:off x="2665061" y="4979202"/>
                    <a:ext cx="284308" cy="288000"/>
                  </a:xfrm>
                  <a:custGeom>
                    <a:avLst/>
                    <a:gdLst>
                      <a:gd name="T0" fmla="*/ 70 w 98"/>
                      <a:gd name="T1" fmla="*/ 42 h 99"/>
                      <a:gd name="T2" fmla="*/ 66 w 98"/>
                      <a:gd name="T3" fmla="*/ 42 h 99"/>
                      <a:gd name="T4" fmla="*/ 41 w 98"/>
                      <a:gd name="T5" fmla="*/ 67 h 99"/>
                      <a:gd name="T6" fmla="*/ 41 w 98"/>
                      <a:gd name="T7" fmla="*/ 70 h 99"/>
                      <a:gd name="T8" fmla="*/ 70 w 98"/>
                      <a:gd name="T9" fmla="*/ 99 h 99"/>
                      <a:gd name="T10" fmla="*/ 98 w 98"/>
                      <a:gd name="T11" fmla="*/ 70 h 99"/>
                      <a:gd name="T12" fmla="*/ 70 w 98"/>
                      <a:gd name="T13" fmla="*/ 42 h 99"/>
                      <a:gd name="T14" fmla="*/ 70 w 98"/>
                      <a:gd name="T15" fmla="*/ 90 h 99"/>
                      <a:gd name="T16" fmla="*/ 50 w 98"/>
                      <a:gd name="T17" fmla="*/ 70 h 99"/>
                      <a:gd name="T18" fmla="*/ 70 w 98"/>
                      <a:gd name="T19" fmla="*/ 51 h 99"/>
                      <a:gd name="T20" fmla="*/ 89 w 98"/>
                      <a:gd name="T21" fmla="*/ 70 h 99"/>
                      <a:gd name="T22" fmla="*/ 70 w 98"/>
                      <a:gd name="T23" fmla="*/ 90 h 99"/>
                      <a:gd name="T24" fmla="*/ 57 w 98"/>
                      <a:gd name="T25" fmla="*/ 29 h 99"/>
                      <a:gd name="T26" fmla="*/ 28 w 98"/>
                      <a:gd name="T27" fmla="*/ 0 h 99"/>
                      <a:gd name="T28" fmla="*/ 0 w 98"/>
                      <a:gd name="T29" fmla="*/ 29 h 99"/>
                      <a:gd name="T30" fmla="*/ 28 w 98"/>
                      <a:gd name="T31" fmla="*/ 57 h 99"/>
                      <a:gd name="T32" fmla="*/ 32 w 98"/>
                      <a:gd name="T33" fmla="*/ 57 h 99"/>
                      <a:gd name="T34" fmla="*/ 56 w 98"/>
                      <a:gd name="T35" fmla="*/ 32 h 99"/>
                      <a:gd name="T36" fmla="*/ 57 w 98"/>
                      <a:gd name="T37" fmla="*/ 29 h 99"/>
                      <a:gd name="T38" fmla="*/ 28 w 98"/>
                      <a:gd name="T39" fmla="*/ 48 h 99"/>
                      <a:gd name="T40" fmla="*/ 8 w 98"/>
                      <a:gd name="T41" fmla="*/ 29 h 99"/>
                      <a:gd name="T42" fmla="*/ 28 w 98"/>
                      <a:gd name="T43" fmla="*/ 9 h 99"/>
                      <a:gd name="T44" fmla="*/ 48 w 98"/>
                      <a:gd name="T45" fmla="*/ 29 h 99"/>
                      <a:gd name="T46" fmla="*/ 28 w 98"/>
                      <a:gd name="T47" fmla="*/ 48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8" h="99">
                        <a:moveTo>
                          <a:pt x="70" y="42"/>
                        </a:moveTo>
                        <a:cubicBezTo>
                          <a:pt x="68" y="42"/>
                          <a:pt x="67" y="42"/>
                          <a:pt x="66" y="42"/>
                        </a:cubicBezTo>
                        <a:cubicBezTo>
                          <a:pt x="41" y="67"/>
                          <a:pt x="41" y="67"/>
                          <a:pt x="41" y="67"/>
                        </a:cubicBezTo>
                        <a:cubicBezTo>
                          <a:pt x="41" y="68"/>
                          <a:pt x="41" y="69"/>
                          <a:pt x="41" y="70"/>
                        </a:cubicBezTo>
                        <a:cubicBezTo>
                          <a:pt x="41" y="86"/>
                          <a:pt x="54" y="99"/>
                          <a:pt x="70" y="99"/>
                        </a:cubicBezTo>
                        <a:cubicBezTo>
                          <a:pt x="85" y="99"/>
                          <a:pt x="98" y="86"/>
                          <a:pt x="98" y="70"/>
                        </a:cubicBezTo>
                        <a:cubicBezTo>
                          <a:pt x="98" y="55"/>
                          <a:pt x="85" y="42"/>
                          <a:pt x="70" y="42"/>
                        </a:cubicBezTo>
                        <a:close/>
                        <a:moveTo>
                          <a:pt x="70" y="90"/>
                        </a:moveTo>
                        <a:cubicBezTo>
                          <a:pt x="59" y="90"/>
                          <a:pt x="50" y="81"/>
                          <a:pt x="50" y="70"/>
                        </a:cubicBezTo>
                        <a:cubicBezTo>
                          <a:pt x="50" y="59"/>
                          <a:pt x="59" y="51"/>
                          <a:pt x="70" y="51"/>
                        </a:cubicBezTo>
                        <a:cubicBezTo>
                          <a:pt x="81" y="51"/>
                          <a:pt x="89" y="59"/>
                          <a:pt x="89" y="70"/>
                        </a:cubicBezTo>
                        <a:cubicBezTo>
                          <a:pt x="89" y="81"/>
                          <a:pt x="81" y="90"/>
                          <a:pt x="70" y="90"/>
                        </a:cubicBezTo>
                        <a:close/>
                        <a:moveTo>
                          <a:pt x="57" y="29"/>
                        </a:moveTo>
                        <a:cubicBezTo>
                          <a:pt x="57" y="13"/>
                          <a:pt x="44" y="0"/>
                          <a:pt x="28" y="0"/>
                        </a:cubicBezTo>
                        <a:cubicBezTo>
                          <a:pt x="12" y="0"/>
                          <a:pt x="0" y="13"/>
                          <a:pt x="0" y="29"/>
                        </a:cubicBezTo>
                        <a:cubicBezTo>
                          <a:pt x="0" y="44"/>
                          <a:pt x="12" y="57"/>
                          <a:pt x="28" y="57"/>
                        </a:cubicBezTo>
                        <a:cubicBezTo>
                          <a:pt x="29" y="57"/>
                          <a:pt x="31" y="57"/>
                          <a:pt x="32" y="57"/>
                        </a:cubicBezTo>
                        <a:cubicBezTo>
                          <a:pt x="56" y="32"/>
                          <a:pt x="56" y="32"/>
                          <a:pt x="56" y="32"/>
                        </a:cubicBezTo>
                        <a:cubicBezTo>
                          <a:pt x="56" y="31"/>
                          <a:pt x="57" y="30"/>
                          <a:pt x="57" y="29"/>
                        </a:cubicBezTo>
                        <a:close/>
                        <a:moveTo>
                          <a:pt x="28" y="48"/>
                        </a:moveTo>
                        <a:cubicBezTo>
                          <a:pt x="17" y="48"/>
                          <a:pt x="8" y="40"/>
                          <a:pt x="8" y="29"/>
                        </a:cubicBezTo>
                        <a:cubicBezTo>
                          <a:pt x="8" y="18"/>
                          <a:pt x="17" y="9"/>
                          <a:pt x="28" y="9"/>
                        </a:cubicBezTo>
                        <a:cubicBezTo>
                          <a:pt x="39" y="9"/>
                          <a:pt x="48" y="18"/>
                          <a:pt x="48" y="29"/>
                        </a:cubicBezTo>
                        <a:cubicBezTo>
                          <a:pt x="48" y="40"/>
                          <a:pt x="39" y="48"/>
                          <a:pt x="28" y="4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7" name="Freeform 933"/>
                  <p:cNvSpPr/>
                  <p:nvPr/>
                </p:nvSpPr>
                <p:spPr bwMode="auto">
                  <a:xfrm>
                    <a:off x="2697060" y="5013664"/>
                    <a:ext cx="220308" cy="219077"/>
                  </a:xfrm>
                  <a:custGeom>
                    <a:avLst/>
                    <a:gdLst>
                      <a:gd name="T0" fmla="*/ 179 w 179"/>
                      <a:gd name="T1" fmla="*/ 12 h 178"/>
                      <a:gd name="T2" fmla="*/ 14 w 179"/>
                      <a:gd name="T3" fmla="*/ 178 h 178"/>
                      <a:gd name="T4" fmla="*/ 0 w 179"/>
                      <a:gd name="T5" fmla="*/ 166 h 178"/>
                      <a:gd name="T6" fmla="*/ 165 w 179"/>
                      <a:gd name="T7" fmla="*/ 0 h 178"/>
                      <a:gd name="T8" fmla="*/ 179 w 179"/>
                      <a:gd name="T9" fmla="*/ 12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9" h="178">
                        <a:moveTo>
                          <a:pt x="179" y="12"/>
                        </a:moveTo>
                        <a:lnTo>
                          <a:pt x="14" y="178"/>
                        </a:lnTo>
                        <a:lnTo>
                          <a:pt x="0" y="166"/>
                        </a:lnTo>
                        <a:lnTo>
                          <a:pt x="165" y="0"/>
                        </a:lnTo>
                        <a:lnTo>
                          <a:pt x="179" y="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28" name="TextBox 35"/>
              <p:cNvSpPr txBox="1"/>
              <p:nvPr/>
            </p:nvSpPr>
            <p:spPr>
              <a:xfrm>
                <a:off x="10006" y="3139"/>
                <a:ext cx="1928" cy="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Calibri" panose="020F0502020204030204" charset="0"/>
                  </a:rPr>
                  <a:t>36.0%</a:t>
                </a:r>
                <a:endParaRPr lang="zh-CN" altLang="en-US" sz="2400" dirty="0">
                  <a:cs typeface="Calibri" panose="020F0502020204030204" charset="0"/>
                </a:endParaRPr>
              </a:p>
            </p:txBody>
          </p:sp>
          <p:grpSp>
            <p:nvGrpSpPr>
              <p:cNvPr id="129" name="组合 65"/>
              <p:cNvGrpSpPr/>
              <p:nvPr/>
            </p:nvGrpSpPr>
            <p:grpSpPr>
              <a:xfrm>
                <a:off x="9893" y="5356"/>
                <a:ext cx="3398" cy="371"/>
                <a:chOff x="2940050" y="2132898"/>
                <a:chExt cx="2994025" cy="314202"/>
              </a:xfrm>
            </p:grpSpPr>
            <p:sp>
              <p:nvSpPr>
                <p:cNvPr id="130" name="圆角矩形 129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圆角矩形 130"/>
                <p:cNvSpPr/>
                <p:nvPr/>
              </p:nvSpPr>
              <p:spPr>
                <a:xfrm>
                  <a:off x="2940051" y="2132898"/>
                  <a:ext cx="232339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9014" y="5067"/>
                <a:ext cx="992" cy="907"/>
                <a:chOff x="1297550" y="1675770"/>
                <a:chExt cx="1332611" cy="1332612"/>
              </a:xfrm>
              <a:solidFill>
                <a:schemeClr val="accent5"/>
              </a:solidFill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3" name="Freeform 289"/>
                <p:cNvSpPr>
                  <a:spLocks noEditPoints="1"/>
                </p:cNvSpPr>
                <p:nvPr/>
              </p:nvSpPr>
              <p:spPr bwMode="auto">
                <a:xfrm>
                  <a:off x="1297550" y="1675770"/>
                  <a:ext cx="1332611" cy="1332612"/>
                </a:xfrm>
                <a:custGeom>
                  <a:avLst/>
                  <a:gdLst>
                    <a:gd name="T0" fmla="*/ 30 w 60"/>
                    <a:gd name="T1" fmla="*/ 0 h 60"/>
                    <a:gd name="T2" fmla="*/ 0 w 60"/>
                    <a:gd name="T3" fmla="*/ 30 h 60"/>
                    <a:gd name="T4" fmla="*/ 30 w 60"/>
                    <a:gd name="T5" fmla="*/ 60 h 60"/>
                    <a:gd name="T6" fmla="*/ 60 w 60"/>
                    <a:gd name="T7" fmla="*/ 30 h 60"/>
                    <a:gd name="T8" fmla="*/ 30 w 60"/>
                    <a:gd name="T9" fmla="*/ 0 h 60"/>
                    <a:gd name="T10" fmla="*/ 30 w 60"/>
                    <a:gd name="T11" fmla="*/ 51 h 60"/>
                    <a:gd name="T12" fmla="*/ 8 w 60"/>
                    <a:gd name="T13" fmla="*/ 30 h 60"/>
                    <a:gd name="T14" fmla="*/ 30 w 60"/>
                    <a:gd name="T15" fmla="*/ 8 h 60"/>
                    <a:gd name="T16" fmla="*/ 52 w 60"/>
                    <a:gd name="T17" fmla="*/ 30 h 60"/>
                    <a:gd name="T18" fmla="*/ 30 w 60"/>
                    <a:gd name="T1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0"/>
                        <a:pt x="30" y="60"/>
                      </a:cubicBezTo>
                      <a:cubicBezTo>
                        <a:pt x="47" y="60"/>
                        <a:pt x="60" y="47"/>
                        <a:pt x="60" y="30"/>
                      </a:cubicBezTo>
                      <a:cubicBezTo>
                        <a:pt x="60" y="13"/>
                        <a:pt x="47" y="0"/>
                        <a:pt x="30" y="0"/>
                      </a:cubicBezTo>
                      <a:close/>
                      <a:moveTo>
                        <a:pt x="30" y="51"/>
                      </a:moveTo>
                      <a:cubicBezTo>
                        <a:pt x="18" y="51"/>
                        <a:pt x="8" y="42"/>
                        <a:pt x="8" y="30"/>
                      </a:cubicBezTo>
                      <a:cubicBezTo>
                        <a:pt x="8" y="18"/>
                        <a:pt x="18" y="8"/>
                        <a:pt x="30" y="8"/>
                      </a:cubicBezTo>
                      <a:cubicBezTo>
                        <a:pt x="42" y="8"/>
                        <a:pt x="52" y="18"/>
                        <a:pt x="52" y="30"/>
                      </a:cubicBezTo>
                      <a:cubicBezTo>
                        <a:pt x="52" y="42"/>
                        <a:pt x="42" y="51"/>
                        <a:pt x="3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" name="组合 84"/>
                <p:cNvGrpSpPr>
                  <a:grpSpLocks noChangeAspect="1"/>
                </p:cNvGrpSpPr>
                <p:nvPr/>
              </p:nvGrpSpPr>
              <p:grpSpPr>
                <a:xfrm>
                  <a:off x="1735995" y="2108076"/>
                  <a:ext cx="462003" cy="468000"/>
                  <a:chOff x="2665061" y="4979202"/>
                  <a:chExt cx="284308" cy="288000"/>
                </a:xfrm>
                <a:grpFill/>
              </p:grpSpPr>
              <p:sp>
                <p:nvSpPr>
                  <p:cNvPr id="135" name="Freeform 932"/>
                  <p:cNvSpPr>
                    <a:spLocks noEditPoints="1"/>
                  </p:cNvSpPr>
                  <p:nvPr/>
                </p:nvSpPr>
                <p:spPr bwMode="auto">
                  <a:xfrm>
                    <a:off x="2665061" y="4979202"/>
                    <a:ext cx="284308" cy="288000"/>
                  </a:xfrm>
                  <a:custGeom>
                    <a:avLst/>
                    <a:gdLst>
                      <a:gd name="T0" fmla="*/ 70 w 98"/>
                      <a:gd name="T1" fmla="*/ 42 h 99"/>
                      <a:gd name="T2" fmla="*/ 66 w 98"/>
                      <a:gd name="T3" fmla="*/ 42 h 99"/>
                      <a:gd name="T4" fmla="*/ 41 w 98"/>
                      <a:gd name="T5" fmla="*/ 67 h 99"/>
                      <a:gd name="T6" fmla="*/ 41 w 98"/>
                      <a:gd name="T7" fmla="*/ 70 h 99"/>
                      <a:gd name="T8" fmla="*/ 70 w 98"/>
                      <a:gd name="T9" fmla="*/ 99 h 99"/>
                      <a:gd name="T10" fmla="*/ 98 w 98"/>
                      <a:gd name="T11" fmla="*/ 70 h 99"/>
                      <a:gd name="T12" fmla="*/ 70 w 98"/>
                      <a:gd name="T13" fmla="*/ 42 h 99"/>
                      <a:gd name="T14" fmla="*/ 70 w 98"/>
                      <a:gd name="T15" fmla="*/ 90 h 99"/>
                      <a:gd name="T16" fmla="*/ 50 w 98"/>
                      <a:gd name="T17" fmla="*/ 70 h 99"/>
                      <a:gd name="T18" fmla="*/ 70 w 98"/>
                      <a:gd name="T19" fmla="*/ 51 h 99"/>
                      <a:gd name="T20" fmla="*/ 89 w 98"/>
                      <a:gd name="T21" fmla="*/ 70 h 99"/>
                      <a:gd name="T22" fmla="*/ 70 w 98"/>
                      <a:gd name="T23" fmla="*/ 90 h 99"/>
                      <a:gd name="T24" fmla="*/ 57 w 98"/>
                      <a:gd name="T25" fmla="*/ 29 h 99"/>
                      <a:gd name="T26" fmla="*/ 28 w 98"/>
                      <a:gd name="T27" fmla="*/ 0 h 99"/>
                      <a:gd name="T28" fmla="*/ 0 w 98"/>
                      <a:gd name="T29" fmla="*/ 29 h 99"/>
                      <a:gd name="T30" fmla="*/ 28 w 98"/>
                      <a:gd name="T31" fmla="*/ 57 h 99"/>
                      <a:gd name="T32" fmla="*/ 32 w 98"/>
                      <a:gd name="T33" fmla="*/ 57 h 99"/>
                      <a:gd name="T34" fmla="*/ 56 w 98"/>
                      <a:gd name="T35" fmla="*/ 32 h 99"/>
                      <a:gd name="T36" fmla="*/ 57 w 98"/>
                      <a:gd name="T37" fmla="*/ 29 h 99"/>
                      <a:gd name="T38" fmla="*/ 28 w 98"/>
                      <a:gd name="T39" fmla="*/ 48 h 99"/>
                      <a:gd name="T40" fmla="*/ 8 w 98"/>
                      <a:gd name="T41" fmla="*/ 29 h 99"/>
                      <a:gd name="T42" fmla="*/ 28 w 98"/>
                      <a:gd name="T43" fmla="*/ 9 h 99"/>
                      <a:gd name="T44" fmla="*/ 48 w 98"/>
                      <a:gd name="T45" fmla="*/ 29 h 99"/>
                      <a:gd name="T46" fmla="*/ 28 w 98"/>
                      <a:gd name="T47" fmla="*/ 48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8" h="99">
                        <a:moveTo>
                          <a:pt x="70" y="42"/>
                        </a:moveTo>
                        <a:cubicBezTo>
                          <a:pt x="68" y="42"/>
                          <a:pt x="67" y="42"/>
                          <a:pt x="66" y="42"/>
                        </a:cubicBezTo>
                        <a:cubicBezTo>
                          <a:pt x="41" y="67"/>
                          <a:pt x="41" y="67"/>
                          <a:pt x="41" y="67"/>
                        </a:cubicBezTo>
                        <a:cubicBezTo>
                          <a:pt x="41" y="68"/>
                          <a:pt x="41" y="69"/>
                          <a:pt x="41" y="70"/>
                        </a:cubicBezTo>
                        <a:cubicBezTo>
                          <a:pt x="41" y="86"/>
                          <a:pt x="54" y="99"/>
                          <a:pt x="70" y="99"/>
                        </a:cubicBezTo>
                        <a:cubicBezTo>
                          <a:pt x="85" y="99"/>
                          <a:pt x="98" y="86"/>
                          <a:pt x="98" y="70"/>
                        </a:cubicBezTo>
                        <a:cubicBezTo>
                          <a:pt x="98" y="55"/>
                          <a:pt x="85" y="42"/>
                          <a:pt x="70" y="42"/>
                        </a:cubicBezTo>
                        <a:close/>
                        <a:moveTo>
                          <a:pt x="70" y="90"/>
                        </a:moveTo>
                        <a:cubicBezTo>
                          <a:pt x="59" y="90"/>
                          <a:pt x="50" y="81"/>
                          <a:pt x="50" y="70"/>
                        </a:cubicBezTo>
                        <a:cubicBezTo>
                          <a:pt x="50" y="59"/>
                          <a:pt x="59" y="51"/>
                          <a:pt x="70" y="51"/>
                        </a:cubicBezTo>
                        <a:cubicBezTo>
                          <a:pt x="81" y="51"/>
                          <a:pt x="89" y="59"/>
                          <a:pt x="89" y="70"/>
                        </a:cubicBezTo>
                        <a:cubicBezTo>
                          <a:pt x="89" y="81"/>
                          <a:pt x="81" y="90"/>
                          <a:pt x="70" y="90"/>
                        </a:cubicBezTo>
                        <a:close/>
                        <a:moveTo>
                          <a:pt x="57" y="29"/>
                        </a:moveTo>
                        <a:cubicBezTo>
                          <a:pt x="57" y="13"/>
                          <a:pt x="44" y="0"/>
                          <a:pt x="28" y="0"/>
                        </a:cubicBezTo>
                        <a:cubicBezTo>
                          <a:pt x="12" y="0"/>
                          <a:pt x="0" y="13"/>
                          <a:pt x="0" y="29"/>
                        </a:cubicBezTo>
                        <a:cubicBezTo>
                          <a:pt x="0" y="44"/>
                          <a:pt x="12" y="57"/>
                          <a:pt x="28" y="57"/>
                        </a:cubicBezTo>
                        <a:cubicBezTo>
                          <a:pt x="29" y="57"/>
                          <a:pt x="31" y="57"/>
                          <a:pt x="32" y="57"/>
                        </a:cubicBezTo>
                        <a:cubicBezTo>
                          <a:pt x="56" y="32"/>
                          <a:pt x="56" y="32"/>
                          <a:pt x="56" y="32"/>
                        </a:cubicBezTo>
                        <a:cubicBezTo>
                          <a:pt x="56" y="31"/>
                          <a:pt x="57" y="30"/>
                          <a:pt x="57" y="29"/>
                        </a:cubicBezTo>
                        <a:close/>
                        <a:moveTo>
                          <a:pt x="28" y="48"/>
                        </a:moveTo>
                        <a:cubicBezTo>
                          <a:pt x="17" y="48"/>
                          <a:pt x="8" y="40"/>
                          <a:pt x="8" y="29"/>
                        </a:cubicBezTo>
                        <a:cubicBezTo>
                          <a:pt x="8" y="18"/>
                          <a:pt x="17" y="9"/>
                          <a:pt x="28" y="9"/>
                        </a:cubicBezTo>
                        <a:cubicBezTo>
                          <a:pt x="39" y="9"/>
                          <a:pt x="48" y="18"/>
                          <a:pt x="48" y="29"/>
                        </a:cubicBezTo>
                        <a:cubicBezTo>
                          <a:pt x="48" y="40"/>
                          <a:pt x="39" y="48"/>
                          <a:pt x="28" y="4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Freeform 933"/>
                  <p:cNvSpPr/>
                  <p:nvPr/>
                </p:nvSpPr>
                <p:spPr bwMode="auto">
                  <a:xfrm>
                    <a:off x="2697060" y="5013664"/>
                    <a:ext cx="220308" cy="219077"/>
                  </a:xfrm>
                  <a:custGeom>
                    <a:avLst/>
                    <a:gdLst>
                      <a:gd name="T0" fmla="*/ 179 w 179"/>
                      <a:gd name="T1" fmla="*/ 12 h 178"/>
                      <a:gd name="T2" fmla="*/ 14 w 179"/>
                      <a:gd name="T3" fmla="*/ 178 h 178"/>
                      <a:gd name="T4" fmla="*/ 0 w 179"/>
                      <a:gd name="T5" fmla="*/ 166 h 178"/>
                      <a:gd name="T6" fmla="*/ 165 w 179"/>
                      <a:gd name="T7" fmla="*/ 0 h 178"/>
                      <a:gd name="T8" fmla="*/ 179 w 179"/>
                      <a:gd name="T9" fmla="*/ 12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9" h="178">
                        <a:moveTo>
                          <a:pt x="179" y="12"/>
                        </a:moveTo>
                        <a:lnTo>
                          <a:pt x="14" y="178"/>
                        </a:lnTo>
                        <a:lnTo>
                          <a:pt x="0" y="166"/>
                        </a:lnTo>
                        <a:lnTo>
                          <a:pt x="165" y="0"/>
                        </a:lnTo>
                        <a:lnTo>
                          <a:pt x="179" y="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37" name="TextBox 45"/>
              <p:cNvSpPr txBox="1"/>
              <p:nvPr/>
            </p:nvSpPr>
            <p:spPr>
              <a:xfrm>
                <a:off x="10006" y="4727"/>
                <a:ext cx="1928" cy="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Calibri" panose="020F0502020204030204" charset="0"/>
                  </a:rPr>
                  <a:t>71.6%</a:t>
                </a:r>
                <a:endParaRPr lang="zh-CN" altLang="en-US" sz="2400" dirty="0">
                  <a:cs typeface="Calibri" panose="020F0502020204030204" charset="0"/>
                </a:endParaRPr>
              </a:p>
            </p:txBody>
          </p:sp>
          <p:grpSp>
            <p:nvGrpSpPr>
              <p:cNvPr id="138" name="组合 65"/>
              <p:cNvGrpSpPr/>
              <p:nvPr/>
            </p:nvGrpSpPr>
            <p:grpSpPr>
              <a:xfrm>
                <a:off x="9893" y="6831"/>
                <a:ext cx="3398" cy="401"/>
                <a:chOff x="2940050" y="2132898"/>
                <a:chExt cx="2994025" cy="339622"/>
              </a:xfrm>
            </p:grpSpPr>
            <p:sp>
              <p:nvSpPr>
                <p:cNvPr id="139" name="圆角矩形 138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圆角矩形 139"/>
                <p:cNvSpPr/>
                <p:nvPr/>
              </p:nvSpPr>
              <p:spPr>
                <a:xfrm>
                  <a:off x="2940051" y="2158318"/>
                  <a:ext cx="2723030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1" name="组合 140"/>
              <p:cNvGrpSpPr/>
              <p:nvPr/>
            </p:nvGrpSpPr>
            <p:grpSpPr>
              <a:xfrm>
                <a:off x="9014" y="6541"/>
                <a:ext cx="992" cy="907"/>
                <a:chOff x="1297550" y="1675770"/>
                <a:chExt cx="1332611" cy="1332612"/>
              </a:xfrm>
              <a:solidFill>
                <a:schemeClr val="accent5"/>
              </a:solidFill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2" name="Freeform 289"/>
                <p:cNvSpPr>
                  <a:spLocks noEditPoints="1"/>
                </p:cNvSpPr>
                <p:nvPr/>
              </p:nvSpPr>
              <p:spPr bwMode="auto">
                <a:xfrm>
                  <a:off x="1297550" y="1675770"/>
                  <a:ext cx="1332611" cy="1332612"/>
                </a:xfrm>
                <a:custGeom>
                  <a:avLst/>
                  <a:gdLst>
                    <a:gd name="T0" fmla="*/ 30 w 60"/>
                    <a:gd name="T1" fmla="*/ 0 h 60"/>
                    <a:gd name="T2" fmla="*/ 0 w 60"/>
                    <a:gd name="T3" fmla="*/ 30 h 60"/>
                    <a:gd name="T4" fmla="*/ 30 w 60"/>
                    <a:gd name="T5" fmla="*/ 60 h 60"/>
                    <a:gd name="T6" fmla="*/ 60 w 60"/>
                    <a:gd name="T7" fmla="*/ 30 h 60"/>
                    <a:gd name="T8" fmla="*/ 30 w 60"/>
                    <a:gd name="T9" fmla="*/ 0 h 60"/>
                    <a:gd name="T10" fmla="*/ 30 w 60"/>
                    <a:gd name="T11" fmla="*/ 51 h 60"/>
                    <a:gd name="T12" fmla="*/ 8 w 60"/>
                    <a:gd name="T13" fmla="*/ 30 h 60"/>
                    <a:gd name="T14" fmla="*/ 30 w 60"/>
                    <a:gd name="T15" fmla="*/ 8 h 60"/>
                    <a:gd name="T16" fmla="*/ 52 w 60"/>
                    <a:gd name="T17" fmla="*/ 30 h 60"/>
                    <a:gd name="T18" fmla="*/ 30 w 60"/>
                    <a:gd name="T1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0"/>
                        <a:pt x="30" y="60"/>
                      </a:cubicBezTo>
                      <a:cubicBezTo>
                        <a:pt x="47" y="60"/>
                        <a:pt x="60" y="47"/>
                        <a:pt x="60" y="30"/>
                      </a:cubicBezTo>
                      <a:cubicBezTo>
                        <a:pt x="60" y="13"/>
                        <a:pt x="47" y="0"/>
                        <a:pt x="30" y="0"/>
                      </a:cubicBezTo>
                      <a:close/>
                      <a:moveTo>
                        <a:pt x="30" y="51"/>
                      </a:moveTo>
                      <a:cubicBezTo>
                        <a:pt x="18" y="51"/>
                        <a:pt x="8" y="42"/>
                        <a:pt x="8" y="30"/>
                      </a:cubicBezTo>
                      <a:cubicBezTo>
                        <a:pt x="8" y="18"/>
                        <a:pt x="18" y="8"/>
                        <a:pt x="30" y="8"/>
                      </a:cubicBezTo>
                      <a:cubicBezTo>
                        <a:pt x="42" y="8"/>
                        <a:pt x="52" y="18"/>
                        <a:pt x="52" y="30"/>
                      </a:cubicBezTo>
                      <a:cubicBezTo>
                        <a:pt x="52" y="42"/>
                        <a:pt x="42" y="51"/>
                        <a:pt x="3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3" name="组合 84"/>
                <p:cNvGrpSpPr>
                  <a:grpSpLocks noChangeAspect="1"/>
                </p:cNvGrpSpPr>
                <p:nvPr/>
              </p:nvGrpSpPr>
              <p:grpSpPr>
                <a:xfrm>
                  <a:off x="1735995" y="2108076"/>
                  <a:ext cx="462003" cy="468000"/>
                  <a:chOff x="2665061" y="4979202"/>
                  <a:chExt cx="284308" cy="288000"/>
                </a:xfrm>
                <a:grpFill/>
              </p:grpSpPr>
              <p:sp>
                <p:nvSpPr>
                  <p:cNvPr id="144" name="Freeform 932"/>
                  <p:cNvSpPr>
                    <a:spLocks noEditPoints="1"/>
                  </p:cNvSpPr>
                  <p:nvPr/>
                </p:nvSpPr>
                <p:spPr bwMode="auto">
                  <a:xfrm>
                    <a:off x="2665061" y="4979202"/>
                    <a:ext cx="284308" cy="288000"/>
                  </a:xfrm>
                  <a:custGeom>
                    <a:avLst/>
                    <a:gdLst>
                      <a:gd name="T0" fmla="*/ 70 w 98"/>
                      <a:gd name="T1" fmla="*/ 42 h 99"/>
                      <a:gd name="T2" fmla="*/ 66 w 98"/>
                      <a:gd name="T3" fmla="*/ 42 h 99"/>
                      <a:gd name="T4" fmla="*/ 41 w 98"/>
                      <a:gd name="T5" fmla="*/ 67 h 99"/>
                      <a:gd name="T6" fmla="*/ 41 w 98"/>
                      <a:gd name="T7" fmla="*/ 70 h 99"/>
                      <a:gd name="T8" fmla="*/ 70 w 98"/>
                      <a:gd name="T9" fmla="*/ 99 h 99"/>
                      <a:gd name="T10" fmla="*/ 98 w 98"/>
                      <a:gd name="T11" fmla="*/ 70 h 99"/>
                      <a:gd name="T12" fmla="*/ 70 w 98"/>
                      <a:gd name="T13" fmla="*/ 42 h 99"/>
                      <a:gd name="T14" fmla="*/ 70 w 98"/>
                      <a:gd name="T15" fmla="*/ 90 h 99"/>
                      <a:gd name="T16" fmla="*/ 50 w 98"/>
                      <a:gd name="T17" fmla="*/ 70 h 99"/>
                      <a:gd name="T18" fmla="*/ 70 w 98"/>
                      <a:gd name="T19" fmla="*/ 51 h 99"/>
                      <a:gd name="T20" fmla="*/ 89 w 98"/>
                      <a:gd name="T21" fmla="*/ 70 h 99"/>
                      <a:gd name="T22" fmla="*/ 70 w 98"/>
                      <a:gd name="T23" fmla="*/ 90 h 99"/>
                      <a:gd name="T24" fmla="*/ 57 w 98"/>
                      <a:gd name="T25" fmla="*/ 29 h 99"/>
                      <a:gd name="T26" fmla="*/ 28 w 98"/>
                      <a:gd name="T27" fmla="*/ 0 h 99"/>
                      <a:gd name="T28" fmla="*/ 0 w 98"/>
                      <a:gd name="T29" fmla="*/ 29 h 99"/>
                      <a:gd name="T30" fmla="*/ 28 w 98"/>
                      <a:gd name="T31" fmla="*/ 57 h 99"/>
                      <a:gd name="T32" fmla="*/ 32 w 98"/>
                      <a:gd name="T33" fmla="*/ 57 h 99"/>
                      <a:gd name="T34" fmla="*/ 56 w 98"/>
                      <a:gd name="T35" fmla="*/ 32 h 99"/>
                      <a:gd name="T36" fmla="*/ 57 w 98"/>
                      <a:gd name="T37" fmla="*/ 29 h 99"/>
                      <a:gd name="T38" fmla="*/ 28 w 98"/>
                      <a:gd name="T39" fmla="*/ 48 h 99"/>
                      <a:gd name="T40" fmla="*/ 8 w 98"/>
                      <a:gd name="T41" fmla="*/ 29 h 99"/>
                      <a:gd name="T42" fmla="*/ 28 w 98"/>
                      <a:gd name="T43" fmla="*/ 9 h 99"/>
                      <a:gd name="T44" fmla="*/ 48 w 98"/>
                      <a:gd name="T45" fmla="*/ 29 h 99"/>
                      <a:gd name="T46" fmla="*/ 28 w 98"/>
                      <a:gd name="T47" fmla="*/ 48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8" h="99">
                        <a:moveTo>
                          <a:pt x="70" y="42"/>
                        </a:moveTo>
                        <a:cubicBezTo>
                          <a:pt x="68" y="42"/>
                          <a:pt x="67" y="42"/>
                          <a:pt x="66" y="42"/>
                        </a:cubicBezTo>
                        <a:cubicBezTo>
                          <a:pt x="41" y="67"/>
                          <a:pt x="41" y="67"/>
                          <a:pt x="41" y="67"/>
                        </a:cubicBezTo>
                        <a:cubicBezTo>
                          <a:pt x="41" y="68"/>
                          <a:pt x="41" y="69"/>
                          <a:pt x="41" y="70"/>
                        </a:cubicBezTo>
                        <a:cubicBezTo>
                          <a:pt x="41" y="86"/>
                          <a:pt x="54" y="99"/>
                          <a:pt x="70" y="99"/>
                        </a:cubicBezTo>
                        <a:cubicBezTo>
                          <a:pt x="85" y="99"/>
                          <a:pt x="98" y="86"/>
                          <a:pt x="98" y="70"/>
                        </a:cubicBezTo>
                        <a:cubicBezTo>
                          <a:pt x="98" y="55"/>
                          <a:pt x="85" y="42"/>
                          <a:pt x="70" y="42"/>
                        </a:cubicBezTo>
                        <a:close/>
                        <a:moveTo>
                          <a:pt x="70" y="90"/>
                        </a:moveTo>
                        <a:cubicBezTo>
                          <a:pt x="59" y="90"/>
                          <a:pt x="50" y="81"/>
                          <a:pt x="50" y="70"/>
                        </a:cubicBezTo>
                        <a:cubicBezTo>
                          <a:pt x="50" y="59"/>
                          <a:pt x="59" y="51"/>
                          <a:pt x="70" y="51"/>
                        </a:cubicBezTo>
                        <a:cubicBezTo>
                          <a:pt x="81" y="51"/>
                          <a:pt x="89" y="59"/>
                          <a:pt x="89" y="70"/>
                        </a:cubicBezTo>
                        <a:cubicBezTo>
                          <a:pt x="89" y="81"/>
                          <a:pt x="81" y="90"/>
                          <a:pt x="70" y="90"/>
                        </a:cubicBezTo>
                        <a:close/>
                        <a:moveTo>
                          <a:pt x="57" y="29"/>
                        </a:moveTo>
                        <a:cubicBezTo>
                          <a:pt x="57" y="13"/>
                          <a:pt x="44" y="0"/>
                          <a:pt x="28" y="0"/>
                        </a:cubicBezTo>
                        <a:cubicBezTo>
                          <a:pt x="12" y="0"/>
                          <a:pt x="0" y="13"/>
                          <a:pt x="0" y="29"/>
                        </a:cubicBezTo>
                        <a:cubicBezTo>
                          <a:pt x="0" y="44"/>
                          <a:pt x="12" y="57"/>
                          <a:pt x="28" y="57"/>
                        </a:cubicBezTo>
                        <a:cubicBezTo>
                          <a:pt x="29" y="57"/>
                          <a:pt x="31" y="57"/>
                          <a:pt x="32" y="57"/>
                        </a:cubicBezTo>
                        <a:cubicBezTo>
                          <a:pt x="56" y="32"/>
                          <a:pt x="56" y="32"/>
                          <a:pt x="56" y="32"/>
                        </a:cubicBezTo>
                        <a:cubicBezTo>
                          <a:pt x="56" y="31"/>
                          <a:pt x="57" y="30"/>
                          <a:pt x="57" y="29"/>
                        </a:cubicBezTo>
                        <a:close/>
                        <a:moveTo>
                          <a:pt x="28" y="48"/>
                        </a:moveTo>
                        <a:cubicBezTo>
                          <a:pt x="17" y="48"/>
                          <a:pt x="8" y="40"/>
                          <a:pt x="8" y="29"/>
                        </a:cubicBezTo>
                        <a:cubicBezTo>
                          <a:pt x="8" y="18"/>
                          <a:pt x="17" y="9"/>
                          <a:pt x="28" y="9"/>
                        </a:cubicBezTo>
                        <a:cubicBezTo>
                          <a:pt x="39" y="9"/>
                          <a:pt x="48" y="18"/>
                          <a:pt x="48" y="29"/>
                        </a:cubicBezTo>
                        <a:cubicBezTo>
                          <a:pt x="48" y="40"/>
                          <a:pt x="39" y="48"/>
                          <a:pt x="28" y="4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Freeform 933"/>
                  <p:cNvSpPr/>
                  <p:nvPr/>
                </p:nvSpPr>
                <p:spPr bwMode="auto">
                  <a:xfrm>
                    <a:off x="2697060" y="5013664"/>
                    <a:ext cx="220308" cy="219077"/>
                  </a:xfrm>
                  <a:custGeom>
                    <a:avLst/>
                    <a:gdLst>
                      <a:gd name="T0" fmla="*/ 179 w 179"/>
                      <a:gd name="T1" fmla="*/ 12 h 178"/>
                      <a:gd name="T2" fmla="*/ 14 w 179"/>
                      <a:gd name="T3" fmla="*/ 178 h 178"/>
                      <a:gd name="T4" fmla="*/ 0 w 179"/>
                      <a:gd name="T5" fmla="*/ 166 h 178"/>
                      <a:gd name="T6" fmla="*/ 165 w 179"/>
                      <a:gd name="T7" fmla="*/ 0 h 178"/>
                      <a:gd name="T8" fmla="*/ 179 w 179"/>
                      <a:gd name="T9" fmla="*/ 12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9" h="178">
                        <a:moveTo>
                          <a:pt x="179" y="12"/>
                        </a:moveTo>
                        <a:lnTo>
                          <a:pt x="14" y="178"/>
                        </a:lnTo>
                        <a:lnTo>
                          <a:pt x="0" y="166"/>
                        </a:lnTo>
                        <a:lnTo>
                          <a:pt x="165" y="0"/>
                        </a:lnTo>
                        <a:lnTo>
                          <a:pt x="179" y="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865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46" name="TextBox 55"/>
              <p:cNvSpPr txBox="1"/>
              <p:nvPr/>
            </p:nvSpPr>
            <p:spPr>
              <a:xfrm>
                <a:off x="10006" y="6201"/>
                <a:ext cx="1928" cy="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Calibri" panose="020F0502020204030204" charset="0"/>
                  </a:rPr>
                  <a:t>81.0%</a:t>
                </a:r>
                <a:endParaRPr lang="zh-CN" altLang="en-US" sz="2400" dirty="0">
                  <a:cs typeface="Calibri" panose="020F0502020204030204" charset="0"/>
                </a:endParaRPr>
              </a:p>
            </p:txBody>
          </p:sp>
        </p:grpSp>
        <p:sp>
          <p:nvSpPr>
            <p:cNvPr id="147" name="TextBox 56"/>
            <p:cNvSpPr txBox="1"/>
            <p:nvPr/>
          </p:nvSpPr>
          <p:spPr>
            <a:xfrm>
              <a:off x="12387" y="6130"/>
              <a:ext cx="1701" cy="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</a:rPr>
                <a:t>高中生</a:t>
              </a:r>
            </a:p>
          </p:txBody>
        </p:sp>
      </p:grpSp>
      <p:cxnSp>
        <p:nvCxnSpPr>
          <p:cNvPr id="148" name="直接连接符 147"/>
          <p:cNvCxnSpPr/>
          <p:nvPr/>
        </p:nvCxnSpPr>
        <p:spPr>
          <a:xfrm>
            <a:off x="6473939" y="1974240"/>
            <a:ext cx="0" cy="374441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1061720" y="1833880"/>
            <a:ext cx="4585970" cy="3140710"/>
            <a:chOff x="1451" y="2587"/>
            <a:chExt cx="7222" cy="4946"/>
          </a:xfrm>
        </p:grpSpPr>
        <p:sp>
          <p:nvSpPr>
            <p:cNvPr id="150" name="TextBox 2"/>
            <p:cNvSpPr txBox="1"/>
            <p:nvPr/>
          </p:nvSpPr>
          <p:spPr>
            <a:xfrm>
              <a:off x="1451" y="3629"/>
              <a:ext cx="6464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国家卫生健康委员会同</a:t>
              </a: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教育部、民政部组织开展了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2018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年全国儿童青少年近视调查工作。</a:t>
              </a: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1" name="TextBox 4"/>
            <p:cNvSpPr txBox="1"/>
            <p:nvPr/>
          </p:nvSpPr>
          <p:spPr>
            <a:xfrm>
              <a:off x="2489" y="2587"/>
              <a:ext cx="4082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2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Calibri" panose="020F0502020204030204" charset="0"/>
                </a:rPr>
                <a:t>53.6%</a:t>
              </a:r>
            </a:p>
          </p:txBody>
        </p:sp>
        <p:sp>
          <p:nvSpPr>
            <p:cNvPr id="152" name="TextBox 57"/>
            <p:cNvSpPr txBox="1"/>
            <p:nvPr/>
          </p:nvSpPr>
          <p:spPr>
            <a:xfrm>
              <a:off x="1583" y="6226"/>
              <a:ext cx="709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</a:rPr>
                <a:t>儿童青少年近视已成为我国重大     的公共卫生问题。</a:t>
              </a:r>
            </a:p>
          </p:txBody>
        </p:sp>
      </p:grpSp>
      <p:sp>
        <p:nvSpPr>
          <p:cNvPr id="153" name="文本框 152"/>
          <p:cNvSpPr txBox="1"/>
          <p:nvPr/>
        </p:nvSpPr>
        <p:spPr>
          <a:xfrm>
            <a:off x="547370" y="970915"/>
            <a:ext cx="6502400" cy="64516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三、青少年近视现状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659891" y="1015417"/>
          <a:ext cx="8871654" cy="461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33750" y="5626735"/>
            <a:ext cx="66103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全球视力损伤（包括盲）原因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世界卫生组织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WHO 2010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年统计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1620" y="863600"/>
            <a:ext cx="65024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四、近视的原因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802448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先天因素：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遗传因素，尤其是高度近视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后天原因：</a:t>
            </a:r>
            <a:endParaRPr lang="zh-CN" altLang="en-US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长时间的近距离学习、看书、电脑、电视等</a:t>
            </a:r>
            <a:endParaRPr lang="en-US" altLang="zh-CN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不良的用眼习惯和环境：姿势、灯光、状态等环境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不够健康的饮食方式</a:t>
            </a:r>
            <a:endParaRPr lang="en-US" altLang="zh-CN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/>
            <a:endParaRPr lang="en-US" altLang="zh-CN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3fb036d-d871-4742-8472-f22832efe15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Calibri"/>
        <a:font script="Hebr" typeface="Calibri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1454</Words>
  <Application>Microsoft Macintosh PowerPoint</Application>
  <PresentationFormat>宽屏</PresentationFormat>
  <Paragraphs>104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华文新魏</vt:lpstr>
      <vt:lpstr>Microsoft YaHei</vt:lpstr>
      <vt:lpstr>Microsoft YaHei</vt:lpstr>
      <vt:lpstr>Arial</vt:lpstr>
      <vt:lpstr>Calibri</vt:lpstr>
      <vt:lpstr>Wingdings</vt:lpstr>
      <vt:lpstr>Office 主题​​</vt:lpstr>
      <vt:lpstr>1_Office 主题​​</vt:lpstr>
      <vt:lpstr>2_Office 主题​​</vt:lpstr>
      <vt:lpstr>PowerPoint 演示文稿</vt:lpstr>
      <vt:lpstr>一、什么是近视？</vt:lpstr>
      <vt:lpstr> 近视眼轴变长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六、常见误区——假性近视</vt:lpstr>
      <vt:lpstr> 六、常见误区——佩戴眼镜</vt:lpstr>
      <vt:lpstr>六、常见误区——远视储备</vt:lpstr>
      <vt:lpstr>近视发病与远视储备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43</cp:revision>
  <dcterms:created xsi:type="dcterms:W3CDTF">2020-07-28T02:49:00Z</dcterms:created>
  <dcterms:modified xsi:type="dcterms:W3CDTF">2020-11-17T02:11:56Z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